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100" r:id="rId1"/>
    <p:sldMasterId id="2147484114" r:id="rId2"/>
  </p:sldMasterIdLst>
  <p:notesMasterIdLst>
    <p:notesMasterId r:id="rId42"/>
  </p:notesMasterIdLst>
  <p:handoutMasterIdLst>
    <p:handoutMasterId r:id="rId43"/>
  </p:handoutMasterIdLst>
  <p:sldIdLst>
    <p:sldId id="300" r:id="rId3"/>
    <p:sldId id="287" r:id="rId4"/>
    <p:sldId id="256" r:id="rId5"/>
    <p:sldId id="265" r:id="rId6"/>
    <p:sldId id="284" r:id="rId7"/>
    <p:sldId id="283" r:id="rId8"/>
    <p:sldId id="264" r:id="rId9"/>
    <p:sldId id="263" r:id="rId10"/>
    <p:sldId id="258" r:id="rId11"/>
    <p:sldId id="266" r:id="rId12"/>
    <p:sldId id="259" r:id="rId13"/>
    <p:sldId id="271" r:id="rId14"/>
    <p:sldId id="272" r:id="rId15"/>
    <p:sldId id="267" r:id="rId16"/>
    <p:sldId id="288" r:id="rId17"/>
    <p:sldId id="301" r:id="rId18"/>
    <p:sldId id="295" r:id="rId19"/>
    <p:sldId id="289" r:id="rId20"/>
    <p:sldId id="277" r:id="rId21"/>
    <p:sldId id="291" r:id="rId22"/>
    <p:sldId id="296" r:id="rId23"/>
    <p:sldId id="268" r:id="rId24"/>
    <p:sldId id="292" r:id="rId25"/>
    <p:sldId id="275" r:id="rId26"/>
    <p:sldId id="293" r:id="rId27"/>
    <p:sldId id="297" r:id="rId28"/>
    <p:sldId id="270" r:id="rId29"/>
    <p:sldId id="276" r:id="rId30"/>
    <p:sldId id="273" r:id="rId31"/>
    <p:sldId id="280" r:id="rId32"/>
    <p:sldId id="278" r:id="rId33"/>
    <p:sldId id="279" r:id="rId34"/>
    <p:sldId id="285" r:id="rId35"/>
    <p:sldId id="274" r:id="rId36"/>
    <p:sldId id="298" r:id="rId37"/>
    <p:sldId id="282" r:id="rId38"/>
    <p:sldId id="299" r:id="rId39"/>
    <p:sldId id="281" r:id="rId40"/>
    <p:sldId id="262"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2651" autoAdjust="0"/>
  </p:normalViewPr>
  <p:slideViewPr>
    <p:cSldViewPr snapToGrid="0">
      <p:cViewPr varScale="1">
        <p:scale>
          <a:sx n="75" d="100"/>
          <a:sy n="75" d="100"/>
        </p:scale>
        <p:origin x="282" y="27"/>
      </p:cViewPr>
      <p:guideLst/>
    </p:cSldViewPr>
  </p:slideViewPr>
  <p:notesTextViewPr>
    <p:cViewPr>
      <p:scale>
        <a:sx n="1" d="1"/>
        <a:sy n="1" d="1"/>
      </p:scale>
      <p:origin x="0" y="0"/>
    </p:cViewPr>
  </p:notesTextViewPr>
  <p:notesViewPr>
    <p:cSldViewPr snapToGrid="0">
      <p:cViewPr varScale="1">
        <p:scale>
          <a:sx n="87" d="100"/>
          <a:sy n="87" d="100"/>
        </p:scale>
        <p:origin x="2904"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98192B4-FF1E-4CFD-BC65-3C2304D28C2C}" type="datetimeFigureOut">
              <a:rPr lang="en-US" smtClean="0"/>
              <a:t>10/5/2017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F4F9AF-98E6-4723-ABC2-08D293DAB2E9}" type="slidenum">
              <a:rPr lang="en-US" smtClean="0"/>
              <a:t>‹#›</a:t>
            </a:fld>
            <a:endParaRPr lang="en-US"/>
          </a:p>
        </p:txBody>
      </p:sp>
    </p:spTree>
    <p:extLst>
      <p:ext uri="{BB962C8B-B14F-4D97-AF65-F5344CB8AC3E}">
        <p14:creationId xmlns:p14="http://schemas.microsoft.com/office/powerpoint/2010/main" val="28169351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9FFED6-41FA-4BD6-9E55-CF4E62388F1C}" type="datetimeFigureOut">
              <a:rPr lang="en-US" smtClean="0"/>
              <a:t>10/5/2017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4BF149-9ACC-4A50-97B3-0F0B48AC387F}" type="slidenum">
              <a:rPr lang="en-US" smtClean="0"/>
              <a:t>‹#›</a:t>
            </a:fld>
            <a:endParaRPr lang="en-US"/>
          </a:p>
        </p:txBody>
      </p:sp>
    </p:spTree>
    <p:extLst>
      <p:ext uri="{BB962C8B-B14F-4D97-AF65-F5344CB8AC3E}">
        <p14:creationId xmlns:p14="http://schemas.microsoft.com/office/powerpoint/2010/main" val="3134456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4BF149-9ACC-4A50-97B3-0F0B48AC387F}" type="slidenum">
              <a:rPr lang="en-US" smtClean="0"/>
              <a:t>2</a:t>
            </a:fld>
            <a:endParaRPr lang="en-US"/>
          </a:p>
        </p:txBody>
      </p:sp>
    </p:spTree>
    <p:extLst>
      <p:ext uri="{BB962C8B-B14F-4D97-AF65-F5344CB8AC3E}">
        <p14:creationId xmlns:p14="http://schemas.microsoft.com/office/powerpoint/2010/main" val="1152455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object-oriented program is</a:t>
            </a:r>
            <a:r>
              <a:rPr lang="en-US" baseline="0" dirty="0"/>
              <a:t> persisted to a RDBMS (relational database management system) </a:t>
            </a:r>
          </a:p>
          <a:p>
            <a:r>
              <a:rPr lang="en-US" baseline="0" dirty="0"/>
              <a:t>A cohesive set of data in your program gets persisted to several different tables</a:t>
            </a:r>
          </a:p>
          <a:p>
            <a:r>
              <a:rPr lang="en-US" dirty="0"/>
              <a:t>ORMs created</a:t>
            </a:r>
            <a:r>
              <a:rPr lang="en-US" baseline="0" dirty="0"/>
              <a:t> to handle this problem</a:t>
            </a:r>
          </a:p>
          <a:p>
            <a:endParaRPr lang="en-US" baseline="0" dirty="0"/>
          </a:p>
          <a:p>
            <a:r>
              <a:rPr lang="en-US" baseline="0" dirty="0"/>
              <a:t>Order – we think of an order as one thing, but Order/</a:t>
            </a:r>
            <a:r>
              <a:rPr lang="en-US" baseline="0" dirty="0" err="1"/>
              <a:t>LineItem</a:t>
            </a:r>
            <a:r>
              <a:rPr lang="en-US" baseline="0" dirty="0"/>
              <a:t> – when we save it, we need to split it out</a:t>
            </a:r>
            <a:endParaRPr lang="en-US" dirty="0"/>
          </a:p>
        </p:txBody>
      </p:sp>
      <p:sp>
        <p:nvSpPr>
          <p:cNvPr id="4" name="Slide Number Placeholder 3"/>
          <p:cNvSpPr>
            <a:spLocks noGrp="1"/>
          </p:cNvSpPr>
          <p:nvPr>
            <p:ph type="sldNum" sz="quarter" idx="10"/>
          </p:nvPr>
        </p:nvSpPr>
        <p:spPr/>
        <p:txBody>
          <a:bodyPr/>
          <a:lstStyle/>
          <a:p>
            <a:fld id="{214BF149-9ACC-4A50-97B3-0F0B48AC387F}" type="slidenum">
              <a:rPr lang="en-US" smtClean="0"/>
              <a:t>11</a:t>
            </a:fld>
            <a:endParaRPr lang="en-US"/>
          </a:p>
        </p:txBody>
      </p:sp>
    </p:spTree>
    <p:extLst>
      <p:ext uri="{BB962C8B-B14F-4D97-AF65-F5344CB8AC3E}">
        <p14:creationId xmlns:p14="http://schemas.microsoft.com/office/powerpoint/2010/main" val="3184337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a:t>
            </a:r>
            <a:r>
              <a:rPr lang="en-US" baseline="0" dirty="0"/>
              <a:t> schema/not lack of </a:t>
            </a:r>
            <a:r>
              <a:rPr lang="en-US" baseline="0" dirty="0" err="1"/>
              <a:t>stucture</a:t>
            </a:r>
            <a:endParaRPr lang="en-US" dirty="0"/>
          </a:p>
        </p:txBody>
      </p:sp>
      <p:sp>
        <p:nvSpPr>
          <p:cNvPr id="4" name="Slide Number Placeholder 3"/>
          <p:cNvSpPr>
            <a:spLocks noGrp="1"/>
          </p:cNvSpPr>
          <p:nvPr>
            <p:ph type="sldNum" sz="quarter" idx="10"/>
          </p:nvPr>
        </p:nvSpPr>
        <p:spPr/>
        <p:txBody>
          <a:bodyPr/>
          <a:lstStyle/>
          <a:p>
            <a:fld id="{214BF149-9ACC-4A50-97B3-0F0B48AC387F}" type="slidenum">
              <a:rPr lang="en-US" smtClean="0"/>
              <a:t>12</a:t>
            </a:fld>
            <a:endParaRPr lang="en-US"/>
          </a:p>
        </p:txBody>
      </p:sp>
    </p:spTree>
    <p:extLst>
      <p:ext uri="{BB962C8B-B14F-4D97-AF65-F5344CB8AC3E}">
        <p14:creationId xmlns:p14="http://schemas.microsoft.com/office/powerpoint/2010/main" val="2976014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kern="1200" dirty="0">
              <a:solidFill>
                <a:schemeClr val="tx1"/>
              </a:solidFill>
              <a:latin typeface="+mn-lt"/>
              <a:ea typeface="+mn-ea"/>
              <a:cs typeface="+mn-cs"/>
            </a:endParaRPr>
          </a:p>
          <a:p>
            <a:endParaRPr lang="en-US" sz="1800" kern="1200" dirty="0">
              <a:solidFill>
                <a:schemeClr val="tx1"/>
              </a:solidFill>
              <a:latin typeface="+mn-lt"/>
              <a:ea typeface="+mn-ea"/>
              <a:cs typeface="+mn-cs"/>
            </a:endParaRPr>
          </a:p>
          <a:p>
            <a:r>
              <a:rPr lang="en-US" sz="1800" kern="1200" dirty="0">
                <a:solidFill>
                  <a:schemeClr val="tx1"/>
                </a:solidFill>
                <a:latin typeface="+mn-lt"/>
                <a:ea typeface="+mn-ea"/>
                <a:cs typeface="+mn-cs"/>
              </a:rPr>
              <a:t>Document: </a:t>
            </a:r>
            <a:r>
              <a:rPr lang="en-US" sz="1800" kern="1200" dirty="0" err="1">
                <a:solidFill>
                  <a:schemeClr val="tx1"/>
                </a:solidFill>
                <a:latin typeface="+mn-lt"/>
                <a:ea typeface="+mn-ea"/>
                <a:cs typeface="+mn-cs"/>
              </a:rPr>
              <a:t>DocumentDb</a:t>
            </a:r>
            <a:r>
              <a:rPr lang="en-US" sz="1800" kern="1200" dirty="0">
                <a:solidFill>
                  <a:schemeClr val="tx1"/>
                </a:solidFill>
                <a:latin typeface="+mn-lt"/>
                <a:ea typeface="+mn-ea"/>
                <a:cs typeface="+mn-cs"/>
              </a:rPr>
              <a:t>/</a:t>
            </a:r>
            <a:r>
              <a:rPr lang="en-US" dirty="0" err="1"/>
              <a:t>MongoDb</a:t>
            </a:r>
            <a:r>
              <a:rPr lang="en-US" dirty="0"/>
              <a:t>/</a:t>
            </a:r>
            <a:r>
              <a:rPr lang="en-US" dirty="0" err="1"/>
              <a:t>CouchDb</a:t>
            </a:r>
            <a:endParaRPr lang="en-US" dirty="0"/>
          </a:p>
          <a:p>
            <a:r>
              <a:rPr lang="en-US" dirty="0" err="1"/>
              <a:t>Json</a:t>
            </a:r>
            <a:r>
              <a:rPr lang="en-US" baseline="0" dirty="0"/>
              <a:t> – Complex hierarchical structures – can pull out parts of document</a:t>
            </a:r>
            <a:endParaRPr lang="en-US" dirty="0"/>
          </a:p>
          <a:p>
            <a:r>
              <a:rPr lang="en-US" dirty="0"/>
              <a:t>------</a:t>
            </a:r>
          </a:p>
          <a:p>
            <a:r>
              <a:rPr lang="en-US" sz="1800" kern="1200" dirty="0" err="1">
                <a:solidFill>
                  <a:schemeClr val="tx1"/>
                </a:solidFill>
                <a:latin typeface="+mn-lt"/>
                <a:ea typeface="+mn-ea"/>
                <a:cs typeface="+mn-cs"/>
              </a:rPr>
              <a:t>KeyValue</a:t>
            </a:r>
            <a:r>
              <a:rPr lang="en-US" sz="1800" kern="1200" dirty="0">
                <a:solidFill>
                  <a:schemeClr val="tx1"/>
                </a:solidFill>
                <a:latin typeface="+mn-lt"/>
                <a:ea typeface="+mn-ea"/>
                <a:cs typeface="+mn-cs"/>
              </a:rPr>
              <a:t>:</a:t>
            </a:r>
            <a:r>
              <a:rPr lang="en-US" sz="1800" kern="1200" baseline="0" dirty="0">
                <a:solidFill>
                  <a:schemeClr val="tx1"/>
                </a:solidFill>
                <a:latin typeface="+mn-lt"/>
                <a:ea typeface="+mn-ea"/>
                <a:cs typeface="+mn-cs"/>
              </a:rPr>
              <a:t> </a:t>
            </a:r>
            <a:r>
              <a:rPr lang="en-US" sz="1800" kern="1200" dirty="0">
                <a:solidFill>
                  <a:schemeClr val="tx1"/>
                </a:solidFill>
                <a:latin typeface="+mn-lt"/>
                <a:ea typeface="+mn-ea"/>
                <a:cs typeface="+mn-cs"/>
              </a:rPr>
              <a:t>Azure Table Storage/</a:t>
            </a:r>
            <a:r>
              <a:rPr lang="en-US" dirty="0" err="1"/>
              <a:t>SimpleDb</a:t>
            </a:r>
            <a:r>
              <a:rPr lang="en-US" dirty="0"/>
              <a:t>/</a:t>
            </a:r>
            <a:r>
              <a:rPr lang="en-US" dirty="0" err="1"/>
              <a:t>DynamoDb</a:t>
            </a:r>
            <a:r>
              <a:rPr lang="en-US" dirty="0"/>
              <a:t>/</a:t>
            </a:r>
            <a:r>
              <a:rPr lang="en-US" dirty="0" err="1"/>
              <a:t>Riak</a:t>
            </a:r>
            <a:endParaRPr lang="en-US" dirty="0"/>
          </a:p>
          <a:p>
            <a:r>
              <a:rPr lang="en-US" dirty="0" err="1"/>
              <a:t>Simpleist</a:t>
            </a:r>
            <a:r>
              <a:rPr lang="en-US" baseline="0" dirty="0"/>
              <a:t> – Glorified Dictionary/</a:t>
            </a:r>
            <a:r>
              <a:rPr lang="en-US" baseline="0" dirty="0" err="1"/>
              <a:t>Hashmap</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Redis</a:t>
            </a:r>
            <a:r>
              <a:rPr lang="en-US" baseline="0" dirty="0"/>
              <a:t> Cache/</a:t>
            </a:r>
            <a:r>
              <a:rPr lang="en-US" baseline="0" dirty="0" err="1"/>
              <a:t>Redis</a:t>
            </a:r>
            <a:r>
              <a:rPr lang="en-US" baseline="0" dirty="0"/>
              <a:t>/</a:t>
            </a:r>
            <a:r>
              <a:rPr lang="en-US" baseline="0" dirty="0" err="1"/>
              <a:t>Memcached</a:t>
            </a:r>
            <a:endParaRPr lang="en-US" baseline="0" dirty="0"/>
          </a:p>
          <a:p>
            <a:endParaRPr lang="en-US" dirty="0"/>
          </a:p>
          <a:p>
            <a:endParaRPr lang="en-US" dirty="0"/>
          </a:p>
          <a:p>
            <a:r>
              <a:rPr lang="en-US" dirty="0" err="1"/>
              <a:t>ColumnFamily</a:t>
            </a:r>
            <a:r>
              <a:rPr lang="en-US" dirty="0"/>
              <a:t>: Azure </a:t>
            </a:r>
            <a:r>
              <a:rPr lang="en-US" dirty="0" err="1"/>
              <a:t>Hbase</a:t>
            </a:r>
            <a:r>
              <a:rPr lang="en-US" dirty="0"/>
              <a:t>/Apache</a:t>
            </a:r>
            <a:r>
              <a:rPr lang="en-US" baseline="0" dirty="0"/>
              <a:t> </a:t>
            </a:r>
            <a:r>
              <a:rPr lang="en-US" baseline="0" dirty="0" err="1"/>
              <a:t>Hbase</a:t>
            </a:r>
            <a:r>
              <a:rPr lang="en-US" baseline="0" dirty="0"/>
              <a:t>/Cassandra (Apache)/</a:t>
            </a:r>
            <a:r>
              <a:rPr lang="en-US" baseline="0" dirty="0" err="1"/>
              <a:t>BigTable</a:t>
            </a:r>
            <a:endParaRPr lang="en-US" baseline="0" dirty="0"/>
          </a:p>
          <a:p>
            <a:endParaRPr lang="en-US" baseline="0" dirty="0"/>
          </a:p>
          <a:p>
            <a:endParaRPr lang="en-US" baseline="0" dirty="0"/>
          </a:p>
          <a:p>
            <a:r>
              <a:rPr lang="en-US" baseline="0" dirty="0"/>
              <a:t>Graph: Neo4J/</a:t>
            </a:r>
            <a:r>
              <a:rPr lang="en-US" baseline="0" dirty="0" err="1"/>
              <a:t>OrientDb</a:t>
            </a:r>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fld id="{214BF149-9ACC-4A50-97B3-0F0B48AC387F}" type="slidenum">
              <a:rPr lang="en-US" smtClean="0"/>
              <a:t>13</a:t>
            </a:fld>
            <a:endParaRPr lang="en-US"/>
          </a:p>
        </p:txBody>
      </p:sp>
    </p:spTree>
    <p:extLst>
      <p:ext uri="{BB962C8B-B14F-4D97-AF65-F5344CB8AC3E}">
        <p14:creationId xmlns:p14="http://schemas.microsoft.com/office/powerpoint/2010/main" val="1585961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Table Storage/Azure </a:t>
            </a:r>
            <a:r>
              <a:rPr lang="en-US" sz="1200" kern="1200" dirty="0" err="1">
                <a:solidFill>
                  <a:schemeClr val="tx1"/>
                </a:solidFill>
                <a:effectLst/>
                <a:latin typeface="+mn-lt"/>
                <a:ea typeface="+mn-ea"/>
                <a:cs typeface="+mn-cs"/>
              </a:rPr>
              <a:t>Redis</a:t>
            </a:r>
            <a:r>
              <a:rPr lang="en-US" sz="1200" kern="1200" dirty="0">
                <a:solidFill>
                  <a:schemeClr val="tx1"/>
                </a:solidFill>
                <a:effectLst/>
                <a:latin typeface="+mn-lt"/>
                <a:ea typeface="+mn-ea"/>
                <a:cs typeface="+mn-cs"/>
              </a:rPr>
              <a:t> Cache/</a:t>
            </a:r>
            <a:r>
              <a:rPr lang="en-US" sz="1200" kern="1200" dirty="0" err="1">
                <a:solidFill>
                  <a:schemeClr val="tx1"/>
                </a:solidFill>
                <a:effectLst/>
                <a:latin typeface="+mn-lt"/>
                <a:ea typeface="+mn-ea"/>
                <a:cs typeface="+mn-cs"/>
              </a:rPr>
              <a:t>DynamoDb</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Riak</a:t>
            </a:r>
            <a:endParaRPr lang="en-US" sz="1200" kern="1200" dirty="0">
              <a:solidFill>
                <a:schemeClr val="tx1"/>
              </a:solidFill>
              <a:effectLst/>
              <a:latin typeface="+mn-lt"/>
              <a:ea typeface="+mn-ea"/>
              <a:cs typeface="+mn-cs"/>
            </a:endParaRPr>
          </a:p>
          <a:p>
            <a:r>
              <a:rPr lang="en-US" sz="1800" kern="1200" dirty="0" err="1">
                <a:solidFill>
                  <a:schemeClr val="tx1"/>
                </a:solidFill>
                <a:latin typeface="+mn-lt"/>
                <a:ea typeface="+mn-ea"/>
                <a:cs typeface="+mn-cs"/>
              </a:rPr>
              <a:t>KeyValue</a:t>
            </a:r>
            <a:r>
              <a:rPr lang="en-US" sz="1800" kern="1200" dirty="0">
                <a:solidFill>
                  <a:schemeClr val="tx1"/>
                </a:solidFill>
                <a:latin typeface="+mn-lt"/>
                <a:ea typeface="+mn-ea"/>
                <a:cs typeface="+mn-cs"/>
              </a:rPr>
              <a:t>:</a:t>
            </a:r>
            <a:r>
              <a:rPr lang="en-US" sz="1800" kern="1200" baseline="0" dirty="0">
                <a:solidFill>
                  <a:schemeClr val="tx1"/>
                </a:solidFill>
                <a:latin typeface="+mn-lt"/>
                <a:ea typeface="+mn-ea"/>
                <a:cs typeface="+mn-cs"/>
              </a:rPr>
              <a:t> </a:t>
            </a:r>
            <a:r>
              <a:rPr lang="en-US" sz="1800" kern="1200" dirty="0">
                <a:solidFill>
                  <a:schemeClr val="tx1"/>
                </a:solidFill>
                <a:latin typeface="+mn-lt"/>
                <a:ea typeface="+mn-ea"/>
                <a:cs typeface="+mn-cs"/>
              </a:rPr>
              <a:t>Azure Table Storage/</a:t>
            </a:r>
            <a:r>
              <a:rPr lang="en-US" dirty="0" err="1"/>
              <a:t>SimpleDb</a:t>
            </a:r>
            <a:r>
              <a:rPr lang="en-US" dirty="0"/>
              <a:t>/</a:t>
            </a:r>
            <a:r>
              <a:rPr lang="en-US" dirty="0" err="1"/>
              <a:t>DynamoDb</a:t>
            </a:r>
            <a:r>
              <a:rPr lang="en-US" dirty="0"/>
              <a:t>/</a:t>
            </a:r>
            <a:r>
              <a:rPr lang="en-US" dirty="0" err="1"/>
              <a:t>Riak</a:t>
            </a:r>
            <a:endParaRPr lang="en-US" dirty="0"/>
          </a:p>
          <a:p>
            <a:r>
              <a:rPr lang="en-US" dirty="0" err="1"/>
              <a:t>Simpleist</a:t>
            </a:r>
            <a:r>
              <a:rPr lang="en-US" baseline="0" dirty="0"/>
              <a:t> – Glorified Dictionary/</a:t>
            </a:r>
            <a:r>
              <a:rPr lang="en-US" baseline="0" dirty="0" err="1"/>
              <a:t>Hashmap</a:t>
            </a:r>
            <a:endParaRPr lang="en-US" baseline="0" dirty="0"/>
          </a:p>
          <a:p>
            <a:endParaRPr lang="en-US" dirty="0"/>
          </a:p>
          <a:p>
            <a:r>
              <a:rPr lang="en-US" dirty="0"/>
              <a:t>No set schema – need structure – Implicit</a:t>
            </a:r>
            <a:r>
              <a:rPr lang="en-US" baseline="0" dirty="0"/>
              <a:t> Schema to get info out and to </a:t>
            </a:r>
            <a:r>
              <a:rPr lang="en-US" baseline="0" dirty="0" err="1"/>
              <a:t>deserialize</a:t>
            </a:r>
            <a:endParaRPr lang="en-US" baseline="0" dirty="0"/>
          </a:p>
          <a:p>
            <a:r>
              <a:rPr lang="en-US" baseline="0" dirty="0"/>
              <a:t>Partition along partition key </a:t>
            </a:r>
          </a:p>
          <a:p>
            <a:r>
              <a:rPr lang="en-US" baseline="0" dirty="0"/>
              <a:t>Azure Storage - Retrieve data with partition key and row key</a:t>
            </a:r>
          </a:p>
          <a:p>
            <a:r>
              <a:rPr lang="en-US" baseline="0" dirty="0" err="1"/>
              <a:t>Redis</a:t>
            </a:r>
            <a:r>
              <a:rPr lang="en-US" baseline="0" dirty="0"/>
              <a:t> Cache – Retrieve data with key</a:t>
            </a:r>
          </a:p>
          <a:p>
            <a:endParaRPr lang="en-US" dirty="0"/>
          </a:p>
        </p:txBody>
      </p:sp>
      <p:sp>
        <p:nvSpPr>
          <p:cNvPr id="4" name="Slide Number Placeholder 3"/>
          <p:cNvSpPr>
            <a:spLocks noGrp="1"/>
          </p:cNvSpPr>
          <p:nvPr>
            <p:ph type="sldNum" sz="quarter" idx="10"/>
          </p:nvPr>
        </p:nvSpPr>
        <p:spPr/>
        <p:txBody>
          <a:bodyPr/>
          <a:lstStyle/>
          <a:p>
            <a:fld id="{214BF149-9ACC-4A50-97B3-0F0B48AC387F}" type="slidenum">
              <a:rPr lang="en-US" smtClean="0"/>
              <a:t>14</a:t>
            </a:fld>
            <a:endParaRPr lang="en-US"/>
          </a:p>
        </p:txBody>
      </p:sp>
    </p:spTree>
    <p:extLst>
      <p:ext uri="{BB962C8B-B14F-4D97-AF65-F5344CB8AC3E}">
        <p14:creationId xmlns:p14="http://schemas.microsoft.com/office/powerpoint/2010/main" val="8540667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500</a:t>
            </a:r>
            <a:r>
              <a:rPr lang="en-US" baseline="0" dirty="0"/>
              <a:t> TB </a:t>
            </a:r>
          </a:p>
          <a:p>
            <a:r>
              <a:rPr lang="en-US" baseline="0" dirty="0"/>
              <a:t>1MB each row</a:t>
            </a:r>
          </a:p>
          <a:p>
            <a:r>
              <a:rPr lang="en-US" baseline="0" dirty="0"/>
              <a:t>252 properties each table</a:t>
            </a:r>
          </a:p>
          <a:p>
            <a:r>
              <a:rPr lang="en-US" sz="1200" b="0" i="0" kern="1200" dirty="0" err="1">
                <a:solidFill>
                  <a:schemeClr val="tx1"/>
                </a:solidFill>
                <a:effectLst/>
                <a:latin typeface="+mn-lt"/>
                <a:ea typeface="+mn-ea"/>
                <a:cs typeface="+mn-cs"/>
              </a:rPr>
              <a:t>Edm.Binary</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Edm.Boolean</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Edm.DateTime</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Edm.Double</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Edm.Guid</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Edm.Int32.</a:t>
            </a:r>
          </a:p>
          <a:p>
            <a:r>
              <a:rPr lang="en-US" sz="1200" b="0" i="0" kern="1200" dirty="0">
                <a:solidFill>
                  <a:schemeClr val="tx1"/>
                </a:solidFill>
                <a:effectLst/>
                <a:latin typeface="+mn-lt"/>
                <a:ea typeface="+mn-ea"/>
                <a:cs typeface="+mn-cs"/>
              </a:rPr>
              <a:t>Edm.Int64.</a:t>
            </a:r>
          </a:p>
          <a:p>
            <a:r>
              <a:rPr lang="en-US" sz="1200" b="0" i="0" kern="1200" dirty="0" err="1">
                <a:solidFill>
                  <a:schemeClr val="tx1"/>
                </a:solidFill>
                <a:effectLst/>
                <a:latin typeface="+mn-lt"/>
                <a:ea typeface="+mn-ea"/>
                <a:cs typeface="+mn-cs"/>
              </a:rPr>
              <a:t>Edm.String</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err="1">
                <a:solidFill>
                  <a:schemeClr val="tx1"/>
                </a:solidFill>
                <a:effectLst/>
                <a:latin typeface="+mn-lt"/>
                <a:ea typeface="+mn-ea"/>
                <a:cs typeface="+mn-cs"/>
              </a:rPr>
              <a:t>PartitionKeys</a:t>
            </a:r>
            <a:r>
              <a:rPr lang="en-US" sz="1200" b="1" i="0" kern="1200" dirty="0">
                <a:solidFill>
                  <a:schemeClr val="tx1"/>
                </a:solidFill>
                <a:effectLst/>
                <a:latin typeface="+mn-lt"/>
                <a:ea typeface="+mn-ea"/>
                <a:cs typeface="+mn-cs"/>
              </a:rPr>
              <a:t> and </a:t>
            </a:r>
            <a:r>
              <a:rPr lang="en-US" sz="1200" b="1" i="0" kern="1200" dirty="0" err="1">
                <a:solidFill>
                  <a:schemeClr val="tx1"/>
                </a:solidFill>
                <a:effectLst/>
                <a:latin typeface="+mn-lt"/>
                <a:ea typeface="+mn-ea"/>
                <a:cs typeface="+mn-cs"/>
              </a:rPr>
              <a:t>RowKeys</a:t>
            </a:r>
            <a:r>
              <a:rPr lang="en-US" sz="1200" b="1" i="0" kern="1200" dirty="0">
                <a:solidFill>
                  <a:schemeClr val="tx1"/>
                </a:solidFill>
                <a:effectLst/>
                <a:latin typeface="+mn-lt"/>
                <a:ea typeface="+mn-ea"/>
                <a:cs typeface="+mn-cs"/>
              </a:rPr>
              <a:t> Drive Performance and Scalability</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14BF149-9ACC-4A50-97B3-0F0B48AC387F}" type="slidenum">
              <a:rPr lang="en-US" smtClean="0"/>
              <a:t>15</a:t>
            </a:fld>
            <a:endParaRPr lang="en-US"/>
          </a:p>
        </p:txBody>
      </p:sp>
    </p:spTree>
    <p:extLst>
      <p:ext uri="{BB962C8B-B14F-4D97-AF65-F5344CB8AC3E}">
        <p14:creationId xmlns:p14="http://schemas.microsoft.com/office/powerpoint/2010/main" val="1043325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Memcached</a:t>
            </a:r>
            <a:endParaRPr lang="en-US" dirty="0"/>
          </a:p>
        </p:txBody>
      </p:sp>
      <p:sp>
        <p:nvSpPr>
          <p:cNvPr id="4" name="Slide Number Placeholder 3"/>
          <p:cNvSpPr>
            <a:spLocks noGrp="1"/>
          </p:cNvSpPr>
          <p:nvPr>
            <p:ph type="sldNum" sz="quarter" idx="10"/>
          </p:nvPr>
        </p:nvSpPr>
        <p:spPr/>
        <p:txBody>
          <a:bodyPr/>
          <a:lstStyle/>
          <a:p>
            <a:fld id="{214BF149-9ACC-4A50-97B3-0F0B48AC387F}" type="slidenum">
              <a:rPr lang="en-US" smtClean="0"/>
              <a:t>18</a:t>
            </a:fld>
            <a:endParaRPr lang="en-US"/>
          </a:p>
        </p:txBody>
      </p:sp>
    </p:spTree>
    <p:extLst>
      <p:ext uri="{BB962C8B-B14F-4D97-AF65-F5344CB8AC3E}">
        <p14:creationId xmlns:p14="http://schemas.microsoft.com/office/powerpoint/2010/main" val="26892131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CouchDb,MongoDb</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Similar to key/value,</a:t>
            </a:r>
            <a:r>
              <a:rPr lang="en-US" sz="1200" b="0" i="0" kern="1200" baseline="0" dirty="0">
                <a:solidFill>
                  <a:schemeClr val="tx1"/>
                </a:solidFill>
                <a:effectLst/>
                <a:latin typeface="+mn-lt"/>
                <a:ea typeface="+mn-ea"/>
                <a:cs typeface="+mn-cs"/>
              </a:rPr>
              <a:t> but may store complex objects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Documents in a document store are roughly equivalent to the programming concept of an object. </a:t>
            </a:r>
            <a:endParaRPr lang="en-US" dirty="0"/>
          </a:p>
          <a:p>
            <a:r>
              <a:rPr lang="en-US" dirty="0"/>
              <a:t>No set schema – need structure – Implicit</a:t>
            </a:r>
            <a:r>
              <a:rPr lang="en-US" baseline="0" dirty="0"/>
              <a:t> Schema to get info out and to </a:t>
            </a:r>
            <a:r>
              <a:rPr lang="en-US" baseline="0" dirty="0" err="1"/>
              <a:t>deserialize</a:t>
            </a:r>
            <a:endParaRPr lang="en-US" dirty="0"/>
          </a:p>
        </p:txBody>
      </p:sp>
      <p:sp>
        <p:nvSpPr>
          <p:cNvPr id="4" name="Slide Number Placeholder 3"/>
          <p:cNvSpPr>
            <a:spLocks noGrp="1"/>
          </p:cNvSpPr>
          <p:nvPr>
            <p:ph type="sldNum" sz="quarter" idx="10"/>
          </p:nvPr>
        </p:nvSpPr>
        <p:spPr/>
        <p:txBody>
          <a:bodyPr/>
          <a:lstStyle/>
          <a:p>
            <a:fld id="{214BF149-9ACC-4A50-97B3-0F0B48AC387F}" type="slidenum">
              <a:rPr lang="en-US" smtClean="0"/>
              <a:t>19</a:t>
            </a:fld>
            <a:endParaRPr lang="en-US"/>
          </a:p>
        </p:txBody>
      </p:sp>
    </p:spTree>
    <p:extLst>
      <p:ext uri="{BB962C8B-B14F-4D97-AF65-F5344CB8AC3E}">
        <p14:creationId xmlns:p14="http://schemas.microsoft.com/office/powerpoint/2010/main" val="2644952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Document size 2MB</a:t>
            </a:r>
          </a:p>
          <a:p>
            <a:r>
              <a:rPr lang="en-US" dirty="0"/>
              <a:t>Types of data: </a:t>
            </a:r>
            <a:r>
              <a:rPr lang="en-US" dirty="0" err="1"/>
              <a:t>Json</a:t>
            </a:r>
            <a:endParaRPr lang="en-US" dirty="0"/>
          </a:p>
          <a:p>
            <a:endParaRPr lang="en-US" dirty="0"/>
          </a:p>
        </p:txBody>
      </p:sp>
      <p:sp>
        <p:nvSpPr>
          <p:cNvPr id="4" name="Slide Number Placeholder 3"/>
          <p:cNvSpPr>
            <a:spLocks noGrp="1"/>
          </p:cNvSpPr>
          <p:nvPr>
            <p:ph type="sldNum" sz="quarter" idx="10"/>
          </p:nvPr>
        </p:nvSpPr>
        <p:spPr/>
        <p:txBody>
          <a:bodyPr/>
          <a:lstStyle/>
          <a:p>
            <a:fld id="{214BF149-9ACC-4A50-97B3-0F0B48AC387F}" type="slidenum">
              <a:rPr lang="en-US" smtClean="0"/>
              <a:t>20</a:t>
            </a:fld>
            <a:endParaRPr lang="en-US"/>
          </a:p>
        </p:txBody>
      </p:sp>
    </p:spTree>
    <p:extLst>
      <p:ext uri="{BB962C8B-B14F-4D97-AF65-F5344CB8AC3E}">
        <p14:creationId xmlns:p14="http://schemas.microsoft.com/office/powerpoint/2010/main" val="5716100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4BF149-9ACC-4A50-97B3-0F0B48AC387F}" type="slidenum">
              <a:rPr lang="en-US" smtClean="0"/>
              <a:t>21</a:t>
            </a:fld>
            <a:endParaRPr lang="en-US"/>
          </a:p>
        </p:txBody>
      </p:sp>
    </p:spTree>
    <p:extLst>
      <p:ext uri="{BB962C8B-B14F-4D97-AF65-F5344CB8AC3E}">
        <p14:creationId xmlns:p14="http://schemas.microsoft.com/office/powerpoint/2010/main" val="39946020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ColumnFamily</a:t>
            </a:r>
            <a:r>
              <a:rPr lang="en-US" dirty="0"/>
              <a:t>: Azure </a:t>
            </a:r>
            <a:r>
              <a:rPr lang="en-US" dirty="0" err="1"/>
              <a:t>Hbase</a:t>
            </a:r>
            <a:r>
              <a:rPr lang="en-US" dirty="0"/>
              <a:t>/Apache</a:t>
            </a:r>
            <a:r>
              <a:rPr lang="en-US" baseline="0" dirty="0"/>
              <a:t> </a:t>
            </a:r>
            <a:r>
              <a:rPr lang="en-US" baseline="0" dirty="0" err="1"/>
              <a:t>Hbase</a:t>
            </a:r>
            <a:r>
              <a:rPr lang="en-US" baseline="0" dirty="0"/>
              <a:t>/Cassandra (Apache)/</a:t>
            </a:r>
            <a:r>
              <a:rPr lang="en-US" baseline="0" dirty="0" err="1"/>
              <a:t>BigTable</a:t>
            </a:r>
            <a:endParaRPr lang="en-US" baseline="0" dirty="0"/>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column-oriented NoSQL database, data is stored in cells grouped in columns of data rather than as rows of data. Columns are logically grouped into column families. Column families can contain a virtually unlimited number of columns that can be created at runtime or the definition of the schema. Read and write is done using columns rather than rows</a:t>
            </a:r>
          </a:p>
          <a:p>
            <a:endParaRPr lang="en-US" dirty="0"/>
          </a:p>
          <a:p>
            <a:r>
              <a:rPr lang="en-US" dirty="0"/>
              <a:t>Instead of calling</a:t>
            </a:r>
            <a:r>
              <a:rPr lang="en-US" baseline="0" dirty="0"/>
              <a:t> them tables, they are called columns. </a:t>
            </a:r>
            <a:r>
              <a:rPr lang="en-US" sz="1200" b="0" i="0" kern="1200" dirty="0">
                <a:solidFill>
                  <a:schemeClr val="tx1"/>
                </a:solidFill>
                <a:effectLst/>
                <a:latin typeface="+mn-lt"/>
                <a:ea typeface="+mn-ea"/>
                <a:cs typeface="+mn-cs"/>
              </a:rPr>
              <a:t> Unlike a table, however, the only thing that you define in a column family is the name and the key sort options (there is no schema).</a:t>
            </a:r>
          </a:p>
          <a:p>
            <a:r>
              <a:rPr lang="en-US" sz="1200" b="0" i="0" kern="1200" dirty="0">
                <a:solidFill>
                  <a:schemeClr val="tx1"/>
                </a:solidFill>
                <a:effectLst/>
                <a:latin typeface="+mn-lt"/>
                <a:ea typeface="+mn-ea"/>
                <a:cs typeface="+mn-cs"/>
              </a:rPr>
              <a:t>A value is a tuple consisting of a name,</a:t>
            </a:r>
            <a:r>
              <a:rPr lang="en-US" sz="1200" b="0" i="0" kern="1200" baseline="0" dirty="0">
                <a:solidFill>
                  <a:schemeClr val="tx1"/>
                </a:solidFill>
                <a:effectLst/>
                <a:latin typeface="+mn-lt"/>
                <a:ea typeface="+mn-ea"/>
                <a:cs typeface="+mn-cs"/>
              </a:rPr>
              <a:t> a value, and a timestamp.</a:t>
            </a:r>
            <a:endParaRPr lang="en-US" dirty="0"/>
          </a:p>
          <a:p>
            <a:endParaRPr lang="en-US" dirty="0"/>
          </a:p>
          <a:p>
            <a:r>
              <a:rPr lang="en-US" dirty="0"/>
              <a:t>More complicated</a:t>
            </a:r>
          </a:p>
          <a:p>
            <a:r>
              <a:rPr lang="en-US" dirty="0"/>
              <a:t>Row</a:t>
            </a:r>
            <a:r>
              <a:rPr lang="en-US" baseline="0" dirty="0"/>
              <a:t> key – can store multiple column families – columns that fit together</a:t>
            </a:r>
          </a:p>
          <a:p>
            <a:r>
              <a:rPr lang="en-US" baseline="0" dirty="0"/>
              <a:t>Retrieve by row key and column family name</a:t>
            </a:r>
          </a:p>
          <a:p>
            <a:endParaRPr lang="en-US" dirty="0"/>
          </a:p>
        </p:txBody>
      </p:sp>
      <p:sp>
        <p:nvSpPr>
          <p:cNvPr id="4" name="Slide Number Placeholder 3"/>
          <p:cNvSpPr>
            <a:spLocks noGrp="1"/>
          </p:cNvSpPr>
          <p:nvPr>
            <p:ph type="sldNum" sz="quarter" idx="10"/>
          </p:nvPr>
        </p:nvSpPr>
        <p:spPr/>
        <p:txBody>
          <a:bodyPr/>
          <a:lstStyle/>
          <a:p>
            <a:fld id="{214BF149-9ACC-4A50-97B3-0F0B48AC387F}" type="slidenum">
              <a:rPr lang="en-US" smtClean="0"/>
              <a:t>22</a:t>
            </a:fld>
            <a:endParaRPr lang="en-US"/>
          </a:p>
        </p:txBody>
      </p:sp>
    </p:spTree>
    <p:extLst>
      <p:ext uri="{BB962C8B-B14F-4D97-AF65-F5344CB8AC3E}">
        <p14:creationId xmlns:p14="http://schemas.microsoft.com/office/powerpoint/2010/main" val="3873287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14BF149-9ACC-4A50-97B3-0F0B48AC387F}" type="slidenum">
              <a:rPr lang="en-US" smtClean="0"/>
              <a:t>3</a:t>
            </a:fld>
            <a:endParaRPr lang="en-US"/>
          </a:p>
        </p:txBody>
      </p:sp>
    </p:spTree>
    <p:extLst>
      <p:ext uri="{BB962C8B-B14F-4D97-AF65-F5344CB8AC3E}">
        <p14:creationId xmlns:p14="http://schemas.microsoft.com/office/powerpoint/2010/main" val="28311073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 Built on Hadoop</a:t>
            </a:r>
            <a:r>
              <a:rPr lang="en-US" baseline="0" dirty="0"/>
              <a:t> – modeled after Google’s </a:t>
            </a:r>
            <a:r>
              <a:rPr lang="en-US" baseline="0" dirty="0" err="1"/>
              <a:t>BigTable</a:t>
            </a:r>
            <a:endParaRPr lang="en-US" baseline="0" dirty="0"/>
          </a:p>
          <a:p>
            <a:r>
              <a:rPr lang="en-US" sz="1200" b="0" i="0" kern="1200" dirty="0">
                <a:solidFill>
                  <a:schemeClr val="tx1"/>
                </a:solidFill>
                <a:effectLst/>
                <a:latin typeface="+mn-lt"/>
                <a:ea typeface="+mn-ea"/>
                <a:cs typeface="+mn-cs"/>
              </a:rPr>
              <a:t>framework that supports the processing and storage of extremely large data sets in a distributed computing environment</a:t>
            </a:r>
            <a:endParaRPr lang="en-US" baseline="0" dirty="0"/>
          </a:p>
          <a:p>
            <a:r>
              <a:rPr lang="en-US" sz="1200" b="0" i="0" kern="1200" dirty="0">
                <a:solidFill>
                  <a:schemeClr val="tx1"/>
                </a:solidFill>
                <a:effectLst/>
                <a:latin typeface="+mn-lt"/>
                <a:ea typeface="+mn-ea"/>
                <a:cs typeface="+mn-cs"/>
              </a:rPr>
              <a:t>Hive provides a database query interface to Apache Hadoop.</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Imagine you had a file that was larger than your PC's capacity. You could not store that file, right? Hadoop lets you store files bigger than what can be stored on one particular node or server. So you can store very, very large files. It also lets you store many, many files.“</a:t>
            </a:r>
          </a:p>
          <a:p>
            <a:r>
              <a:rPr lang="en-US" sz="1200" b="0" i="0" kern="1200" dirty="0">
                <a:solidFill>
                  <a:schemeClr val="tx1"/>
                </a:solidFill>
                <a:effectLst/>
                <a:latin typeface="+mn-lt"/>
                <a:ea typeface="+mn-ea"/>
                <a:cs typeface="+mn-cs"/>
              </a:rPr>
              <a:t>Move data to server</a:t>
            </a:r>
            <a:endParaRPr lang="en-US" dirty="0"/>
          </a:p>
        </p:txBody>
      </p:sp>
      <p:sp>
        <p:nvSpPr>
          <p:cNvPr id="4" name="Slide Number Placeholder 3"/>
          <p:cNvSpPr>
            <a:spLocks noGrp="1"/>
          </p:cNvSpPr>
          <p:nvPr>
            <p:ph type="sldNum" sz="quarter" idx="10"/>
          </p:nvPr>
        </p:nvSpPr>
        <p:spPr/>
        <p:txBody>
          <a:bodyPr/>
          <a:lstStyle/>
          <a:p>
            <a:fld id="{214BF149-9ACC-4A50-97B3-0F0B48AC387F}" type="slidenum">
              <a:rPr lang="en-US" smtClean="0"/>
              <a:t>23</a:t>
            </a:fld>
            <a:endParaRPr lang="en-US"/>
          </a:p>
        </p:txBody>
      </p:sp>
    </p:spTree>
    <p:extLst>
      <p:ext uri="{BB962C8B-B14F-4D97-AF65-F5344CB8AC3E}">
        <p14:creationId xmlns:p14="http://schemas.microsoft.com/office/powerpoint/2010/main" val="8299827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Node and relationships – relationships are first-class</a:t>
            </a:r>
            <a:r>
              <a:rPr lang="en-US" baseline="0" dirty="0"/>
              <a:t> citizens of </a:t>
            </a:r>
            <a:r>
              <a:rPr lang="en-US" baseline="0" dirty="0" err="1"/>
              <a:t>db</a:t>
            </a:r>
            <a:endParaRPr lang="en-US" baseline="0" dirty="0"/>
          </a:p>
          <a:p>
            <a:r>
              <a:rPr lang="en-US" baseline="0" dirty="0"/>
              <a:t>Inbound/outbound - </a:t>
            </a:r>
            <a:endParaRPr lang="en-US" dirty="0"/>
          </a:p>
          <a:p>
            <a:r>
              <a:rPr lang="en-US" dirty="0"/>
              <a:t>Movie</a:t>
            </a:r>
          </a:p>
          <a:p>
            <a:r>
              <a:rPr lang="en-US" dirty="0"/>
              <a:t>Club</a:t>
            </a:r>
          </a:p>
          <a:p>
            <a:endParaRPr lang="en-US" dirty="0"/>
          </a:p>
        </p:txBody>
      </p:sp>
      <p:sp>
        <p:nvSpPr>
          <p:cNvPr id="4" name="Slide Number Placeholder 3"/>
          <p:cNvSpPr>
            <a:spLocks noGrp="1"/>
          </p:cNvSpPr>
          <p:nvPr>
            <p:ph type="sldNum" sz="quarter" idx="10"/>
          </p:nvPr>
        </p:nvSpPr>
        <p:spPr/>
        <p:txBody>
          <a:bodyPr/>
          <a:lstStyle/>
          <a:p>
            <a:fld id="{214BF149-9ACC-4A50-97B3-0F0B48AC387F}" type="slidenum">
              <a:rPr lang="en-US" smtClean="0"/>
              <a:t>24</a:t>
            </a:fld>
            <a:endParaRPr lang="en-US"/>
          </a:p>
        </p:txBody>
      </p:sp>
    </p:spTree>
    <p:extLst>
      <p:ext uri="{BB962C8B-B14F-4D97-AF65-F5344CB8AC3E}">
        <p14:creationId xmlns:p14="http://schemas.microsoft.com/office/powerpoint/2010/main" val="36822500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 with orders – products</a:t>
            </a:r>
          </a:p>
          <a:p>
            <a:r>
              <a:rPr lang="en-US" dirty="0"/>
              <a:t>Find all customer’s who’ve ordered a particular product – lots of work in traditional </a:t>
            </a:r>
            <a:r>
              <a:rPr lang="en-US" dirty="0" err="1"/>
              <a:t>db</a:t>
            </a:r>
            <a:endParaRPr lang="en-US" dirty="0"/>
          </a:p>
          <a:p>
            <a:r>
              <a:rPr lang="en-US" dirty="0"/>
              <a:t>In graph – you have an order node, look at inbound relationship, connect to</a:t>
            </a:r>
            <a:r>
              <a:rPr lang="en-US" baseline="0" dirty="0"/>
              <a:t> customer nodes</a:t>
            </a:r>
          </a:p>
          <a:p>
            <a:r>
              <a:rPr lang="en-US" baseline="0" dirty="0"/>
              <a:t>Typically used</a:t>
            </a:r>
            <a:endParaRPr lang="en-US" dirty="0"/>
          </a:p>
        </p:txBody>
      </p:sp>
      <p:sp>
        <p:nvSpPr>
          <p:cNvPr id="4" name="Slide Number Placeholder 3"/>
          <p:cNvSpPr>
            <a:spLocks noGrp="1"/>
          </p:cNvSpPr>
          <p:nvPr>
            <p:ph type="sldNum" sz="quarter" idx="10"/>
          </p:nvPr>
        </p:nvSpPr>
        <p:spPr/>
        <p:txBody>
          <a:bodyPr/>
          <a:lstStyle/>
          <a:p>
            <a:fld id="{214BF149-9ACC-4A50-97B3-0F0B48AC387F}" type="slidenum">
              <a:rPr lang="en-US" smtClean="0"/>
              <a:t>25</a:t>
            </a:fld>
            <a:endParaRPr lang="en-US"/>
          </a:p>
        </p:txBody>
      </p:sp>
    </p:spTree>
    <p:extLst>
      <p:ext uri="{BB962C8B-B14F-4D97-AF65-F5344CB8AC3E}">
        <p14:creationId xmlns:p14="http://schemas.microsoft.com/office/powerpoint/2010/main" val="2484687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Strong consistency is only guaranteed within a geo region, across geo regions the consistency guarantees are weaker. So the CAP statement theorem is only overcome within a certain geographic scope.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Consistent: </a:t>
            </a:r>
            <a:r>
              <a:rPr lang="en-US" dirty="0"/>
              <a:t>Every read receives the most recent write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Available: Every request receives a response, but it may not be the most recent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Partition Tolerance: The system continues to operate despite dropped requests between nodes </a:t>
            </a:r>
          </a:p>
          <a:p>
            <a:endParaRPr lang="en-US" dirty="0"/>
          </a:p>
        </p:txBody>
      </p:sp>
      <p:sp>
        <p:nvSpPr>
          <p:cNvPr id="4" name="Slide Number Placeholder 3"/>
          <p:cNvSpPr>
            <a:spLocks noGrp="1"/>
          </p:cNvSpPr>
          <p:nvPr>
            <p:ph type="sldNum" sz="quarter" idx="10"/>
          </p:nvPr>
        </p:nvSpPr>
        <p:spPr/>
        <p:txBody>
          <a:bodyPr/>
          <a:lstStyle/>
          <a:p>
            <a:fld id="{214BF149-9ACC-4A50-97B3-0F0B48AC387F}" type="slidenum">
              <a:rPr lang="en-US" smtClean="0"/>
              <a:t>29</a:t>
            </a:fld>
            <a:endParaRPr lang="en-US"/>
          </a:p>
        </p:txBody>
      </p:sp>
    </p:spTree>
    <p:extLst>
      <p:ext uri="{BB962C8B-B14F-4D97-AF65-F5344CB8AC3E}">
        <p14:creationId xmlns:p14="http://schemas.microsoft.com/office/powerpoint/2010/main" val="39405024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Relationships: Data that has a lot of relationships don’t do as well</a:t>
            </a:r>
            <a:r>
              <a:rPr lang="en-US" baseline="0" dirty="0"/>
              <a:t> in relational – Graph can get data with lots of connections faster than lots of joining</a:t>
            </a:r>
          </a:p>
          <a:p>
            <a:r>
              <a:rPr lang="en-US" baseline="0" dirty="0"/>
              <a:t>Scaling needs: FB – Column family database</a:t>
            </a:r>
          </a:p>
          <a:p>
            <a:r>
              <a:rPr lang="en-US" baseline="0" dirty="0"/>
              <a:t>Complexity – </a:t>
            </a:r>
            <a:r>
              <a:rPr lang="en-US" baseline="0" dirty="0" err="1"/>
              <a:t>DocumentDb</a:t>
            </a:r>
            <a:r>
              <a:rPr lang="en-US" baseline="0" dirty="0"/>
              <a:t> with </a:t>
            </a:r>
            <a:r>
              <a:rPr lang="en-US" baseline="0" dirty="0" err="1"/>
              <a:t>json</a:t>
            </a:r>
            <a:r>
              <a:rPr lang="en-US" baseline="0" dirty="0"/>
              <a:t> especially if you are going to serialize to </a:t>
            </a:r>
            <a:r>
              <a:rPr lang="en-US" baseline="0" dirty="0" err="1"/>
              <a:t>json</a:t>
            </a:r>
            <a:r>
              <a:rPr lang="en-US" baseline="0" dirty="0"/>
              <a:t> anyway</a:t>
            </a:r>
          </a:p>
          <a:p>
            <a:endParaRPr lang="en-US" baseline="0" dirty="0"/>
          </a:p>
          <a:p>
            <a:r>
              <a:rPr lang="en-US" dirty="0"/>
              <a:t>ORM has helped a lot – performance is often a problem</a:t>
            </a:r>
          </a:p>
        </p:txBody>
      </p:sp>
      <p:sp>
        <p:nvSpPr>
          <p:cNvPr id="4" name="Slide Number Placeholder 3"/>
          <p:cNvSpPr>
            <a:spLocks noGrp="1"/>
          </p:cNvSpPr>
          <p:nvPr>
            <p:ph type="sldNum" sz="quarter" idx="10"/>
          </p:nvPr>
        </p:nvSpPr>
        <p:spPr/>
        <p:txBody>
          <a:bodyPr/>
          <a:lstStyle/>
          <a:p>
            <a:fld id="{214BF149-9ACC-4A50-97B3-0F0B48AC387F}" type="slidenum">
              <a:rPr lang="en-US" smtClean="0"/>
              <a:t>31</a:t>
            </a:fld>
            <a:endParaRPr lang="en-US"/>
          </a:p>
        </p:txBody>
      </p:sp>
    </p:spTree>
    <p:extLst>
      <p:ext uri="{BB962C8B-B14F-4D97-AF65-F5344CB8AC3E}">
        <p14:creationId xmlns:p14="http://schemas.microsoft.com/office/powerpoint/2010/main" val="17759087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CFDB is what happens when you take a database, strip everything away that make it hard to run in on a cluster and see what happens. (</a:t>
            </a:r>
            <a:r>
              <a:rPr lang="en-US" sz="1200" b="0" i="0" kern="1200" dirty="0" err="1">
                <a:solidFill>
                  <a:schemeClr val="tx1"/>
                </a:solidFill>
                <a:effectLst/>
                <a:latin typeface="+mn-lt"/>
                <a:ea typeface="+mn-ea"/>
                <a:cs typeface="+mn-cs"/>
              </a:rPr>
              <a:t>Ayende</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214BF149-9ACC-4A50-97B3-0F0B48AC387F}" type="slidenum">
              <a:rPr lang="en-US" smtClean="0"/>
              <a:t>32</a:t>
            </a:fld>
            <a:endParaRPr lang="en-US"/>
          </a:p>
        </p:txBody>
      </p:sp>
    </p:spTree>
    <p:extLst>
      <p:ext uri="{BB962C8B-B14F-4D97-AF65-F5344CB8AC3E}">
        <p14:creationId xmlns:p14="http://schemas.microsoft.com/office/powerpoint/2010/main" val="34153753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4BF149-9ACC-4A50-97B3-0F0B48AC387F}" type="slidenum">
              <a:rPr lang="en-US" smtClean="0"/>
              <a:t>33</a:t>
            </a:fld>
            <a:endParaRPr lang="en-US"/>
          </a:p>
        </p:txBody>
      </p:sp>
    </p:spTree>
    <p:extLst>
      <p:ext uri="{BB962C8B-B14F-4D97-AF65-F5344CB8AC3E}">
        <p14:creationId xmlns:p14="http://schemas.microsoft.com/office/powerpoint/2010/main" val="4960803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 always sounds easy - "use the best tool for the job". With very isolated systems, it's easy to decide RDBMS for one application, </a:t>
            </a:r>
            <a:r>
              <a:rPr lang="en-US" sz="1200" b="0" i="0" kern="1200" dirty="0" err="1">
                <a:solidFill>
                  <a:schemeClr val="tx1"/>
                </a:solidFill>
                <a:effectLst/>
                <a:latin typeface="+mn-lt"/>
                <a:ea typeface="+mn-ea"/>
                <a:cs typeface="+mn-cs"/>
              </a:rPr>
              <a:t>Redis</a:t>
            </a:r>
            <a:r>
              <a:rPr lang="en-US" sz="1200" b="0" i="0" kern="1200" dirty="0">
                <a:solidFill>
                  <a:schemeClr val="tx1"/>
                </a:solidFill>
                <a:effectLst/>
                <a:latin typeface="+mn-lt"/>
                <a:ea typeface="+mn-ea"/>
                <a:cs typeface="+mn-cs"/>
              </a:rPr>
              <a:t> for another and Cassandra for somethings else. When it comes time to building systems with multiple persistent stores, we're met with challenges in integration, existing applications, and push back from IT administrators.</a:t>
            </a:r>
            <a:endParaRPr lang="en-US" dirty="0"/>
          </a:p>
        </p:txBody>
      </p:sp>
      <p:sp>
        <p:nvSpPr>
          <p:cNvPr id="4" name="Slide Number Placeholder 3"/>
          <p:cNvSpPr>
            <a:spLocks noGrp="1"/>
          </p:cNvSpPr>
          <p:nvPr>
            <p:ph type="sldNum" sz="quarter" idx="10"/>
          </p:nvPr>
        </p:nvSpPr>
        <p:spPr/>
        <p:txBody>
          <a:bodyPr/>
          <a:lstStyle/>
          <a:p>
            <a:fld id="{214BF149-9ACC-4A50-97B3-0F0B48AC387F}" type="slidenum">
              <a:rPr lang="en-US" smtClean="0"/>
              <a:t>34</a:t>
            </a:fld>
            <a:endParaRPr lang="en-US"/>
          </a:p>
        </p:txBody>
      </p:sp>
    </p:spTree>
    <p:extLst>
      <p:ext uri="{BB962C8B-B14F-4D97-AF65-F5344CB8AC3E}">
        <p14:creationId xmlns:p14="http://schemas.microsoft.com/office/powerpoint/2010/main" val="25130706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https://vimeo.com/68320412</a:t>
            </a:r>
          </a:p>
          <a:p>
            <a:r>
              <a:rPr lang="en-US" dirty="0"/>
              <a:t>https://martinfowler.com/bliki/PolyglotPersistence.html</a:t>
            </a:r>
          </a:p>
          <a:p>
            <a:endParaRPr lang="en-US" dirty="0"/>
          </a:p>
        </p:txBody>
      </p:sp>
      <p:sp>
        <p:nvSpPr>
          <p:cNvPr id="4" name="Slide Number Placeholder 3"/>
          <p:cNvSpPr>
            <a:spLocks noGrp="1"/>
          </p:cNvSpPr>
          <p:nvPr>
            <p:ph type="sldNum" sz="quarter" idx="10"/>
          </p:nvPr>
        </p:nvSpPr>
        <p:spPr/>
        <p:txBody>
          <a:bodyPr/>
          <a:lstStyle/>
          <a:p>
            <a:fld id="{214BF149-9ACC-4A50-97B3-0F0B48AC387F}" type="slidenum">
              <a:rPr lang="en-US" smtClean="0"/>
              <a:t>38</a:t>
            </a:fld>
            <a:endParaRPr lang="en-US"/>
          </a:p>
        </p:txBody>
      </p:sp>
    </p:spTree>
    <p:extLst>
      <p:ext uri="{BB962C8B-B14F-4D97-AF65-F5344CB8AC3E}">
        <p14:creationId xmlns:p14="http://schemas.microsoft.com/office/powerpoint/2010/main" val="3992019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a:t>
            </a:r>
            <a:r>
              <a:rPr lang="en-US" sz="1200" kern="1200" dirty="0" err="1">
                <a:solidFill>
                  <a:schemeClr val="tx1"/>
                </a:solidFill>
                <a:effectLst/>
                <a:latin typeface="+mn-lt"/>
                <a:ea typeface="+mn-ea"/>
                <a:cs typeface="+mn-cs"/>
              </a:rPr>
              <a:t>I.m</a:t>
            </a:r>
            <a:r>
              <a:rPr lang="en-US" sz="1200" kern="1200" dirty="0">
                <a:solidFill>
                  <a:schemeClr val="tx1"/>
                </a:solidFill>
                <a:effectLst/>
                <a:latin typeface="+mn-lt"/>
                <a:ea typeface="+mn-ea"/>
                <a:cs typeface="+mn-cs"/>
              </a:rPr>
              <a:t> going to cover today is an overview of several of the types of storage options in Azure, how they compare to one another. </a:t>
            </a:r>
            <a:endParaRPr lang="en-US" dirty="0"/>
          </a:p>
        </p:txBody>
      </p:sp>
      <p:sp>
        <p:nvSpPr>
          <p:cNvPr id="4" name="Slide Number Placeholder 3"/>
          <p:cNvSpPr>
            <a:spLocks noGrp="1"/>
          </p:cNvSpPr>
          <p:nvPr>
            <p:ph type="sldNum" sz="quarter" idx="10"/>
          </p:nvPr>
        </p:nvSpPr>
        <p:spPr/>
        <p:txBody>
          <a:bodyPr/>
          <a:lstStyle/>
          <a:p>
            <a:fld id="{214BF149-9ACC-4A50-97B3-0F0B48AC387F}" type="slidenum">
              <a:rPr lang="en-US" smtClean="0"/>
              <a:t>4</a:t>
            </a:fld>
            <a:endParaRPr lang="en-US"/>
          </a:p>
        </p:txBody>
      </p:sp>
    </p:spTree>
    <p:extLst>
      <p:ext uri="{BB962C8B-B14F-4D97-AF65-F5344CB8AC3E}">
        <p14:creationId xmlns:p14="http://schemas.microsoft.com/office/powerpoint/2010/main" val="2348359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past, before my time even, there were many ways to store data. Punch cards, paper reels, </a:t>
            </a:r>
            <a:r>
              <a:rPr lang="en-US" sz="1200" kern="1200" dirty="0" err="1">
                <a:solidFill>
                  <a:schemeClr val="tx1"/>
                </a:solidFill>
                <a:effectLst/>
                <a:latin typeface="+mn-lt"/>
                <a:ea typeface="+mn-ea"/>
                <a:cs typeface="+mn-cs"/>
              </a:rPr>
              <a:t>dewey</a:t>
            </a:r>
            <a:r>
              <a:rPr lang="en-US" sz="1200" kern="1200" dirty="0">
                <a:solidFill>
                  <a:schemeClr val="tx1"/>
                </a:solidFill>
                <a:effectLst/>
                <a:latin typeface="+mn-lt"/>
                <a:ea typeface="+mn-ea"/>
                <a:cs typeface="+mn-cs"/>
              </a:rPr>
              <a:t> decimal system. </a:t>
            </a:r>
            <a:endParaRPr lang="en-US" dirty="0"/>
          </a:p>
        </p:txBody>
      </p:sp>
      <p:sp>
        <p:nvSpPr>
          <p:cNvPr id="4" name="Slide Number Placeholder 3"/>
          <p:cNvSpPr>
            <a:spLocks noGrp="1"/>
          </p:cNvSpPr>
          <p:nvPr>
            <p:ph type="sldNum" sz="quarter" idx="10"/>
          </p:nvPr>
        </p:nvSpPr>
        <p:spPr/>
        <p:txBody>
          <a:bodyPr/>
          <a:lstStyle/>
          <a:p>
            <a:fld id="{214BF149-9ACC-4A50-97B3-0F0B48AC387F}" type="slidenum">
              <a:rPr lang="en-US" smtClean="0"/>
              <a:t>5</a:t>
            </a:fld>
            <a:endParaRPr lang="en-US"/>
          </a:p>
        </p:txBody>
      </p:sp>
    </p:spTree>
    <p:extLst>
      <p:ext uri="{BB962C8B-B14F-4D97-AF65-F5344CB8AC3E}">
        <p14:creationId xmlns:p14="http://schemas.microsoft.com/office/powerpoint/2010/main" val="178455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80s, Relation Databases became popular, and have remained so, and will continue to be. In fact, RDBMSs have been so popular, that the choice hasn’t been which data storage option to choose, but how are we going to set up our tables, where are the foreign keys, indexes and so on.</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Talk about paper machine telemetry.</a:t>
            </a:r>
          </a:p>
          <a:p>
            <a:endParaRPr lang="en-US" dirty="0"/>
          </a:p>
        </p:txBody>
      </p:sp>
      <p:sp>
        <p:nvSpPr>
          <p:cNvPr id="4" name="Slide Number Placeholder 3"/>
          <p:cNvSpPr>
            <a:spLocks noGrp="1"/>
          </p:cNvSpPr>
          <p:nvPr>
            <p:ph type="sldNum" sz="quarter" idx="10"/>
          </p:nvPr>
        </p:nvSpPr>
        <p:spPr/>
        <p:txBody>
          <a:bodyPr/>
          <a:lstStyle/>
          <a:p>
            <a:fld id="{214BF149-9ACC-4A50-97B3-0F0B48AC387F}" type="slidenum">
              <a:rPr lang="en-US" smtClean="0"/>
              <a:t>6</a:t>
            </a:fld>
            <a:endParaRPr lang="en-US"/>
          </a:p>
        </p:txBody>
      </p:sp>
    </p:spTree>
    <p:extLst>
      <p:ext uri="{BB962C8B-B14F-4D97-AF65-F5344CB8AC3E}">
        <p14:creationId xmlns:p14="http://schemas.microsoft.com/office/powerpoint/2010/main" val="1991855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Since NoSQL covers such a broad range of data storage types, it really doesn't have a clear-cut definition. Set's start out by listing some of the words we use to describe them.</a:t>
            </a:r>
          </a:p>
          <a:p>
            <a:r>
              <a:rPr lang="en-US" sz="1200" kern="1200" dirty="0">
                <a:solidFill>
                  <a:schemeClr val="tx1"/>
                </a:solidFill>
                <a:effectLst/>
                <a:latin typeface="+mn-lt"/>
                <a:ea typeface="+mn-ea"/>
                <a:cs typeface="+mn-cs"/>
              </a:rPr>
              <a:t>On the SQL side, we talk about schema, table relationships, transactions, enforcing data and referential integrity</a:t>
            </a:r>
          </a:p>
          <a:p>
            <a:r>
              <a:rPr lang="en-US" sz="1200" kern="1200" dirty="0">
                <a:solidFill>
                  <a:schemeClr val="tx1"/>
                </a:solidFill>
                <a:effectLst/>
                <a:latin typeface="+mn-lt"/>
                <a:ea typeface="+mn-ea"/>
                <a:cs typeface="+mn-cs"/>
              </a:rPr>
              <a:t>On the NoSQL side, you hear a lot of chatter about no schemas - this is considered one of the many benefits of NoSQL - Scalability, partitioning - and you may have heard about the fast data access</a:t>
            </a:r>
          </a:p>
          <a:p>
            <a:r>
              <a:rPr lang="en-US" baseline="0" dirty="0"/>
              <a:t>Talk about Schema-less vs schema here!</a:t>
            </a:r>
            <a:endParaRPr lang="en-US" dirty="0"/>
          </a:p>
        </p:txBody>
      </p:sp>
      <p:sp>
        <p:nvSpPr>
          <p:cNvPr id="4" name="Slide Number Placeholder 3"/>
          <p:cNvSpPr>
            <a:spLocks noGrp="1"/>
          </p:cNvSpPr>
          <p:nvPr>
            <p:ph type="sldNum" sz="quarter" idx="10"/>
          </p:nvPr>
        </p:nvSpPr>
        <p:spPr/>
        <p:txBody>
          <a:bodyPr/>
          <a:lstStyle/>
          <a:p>
            <a:fld id="{214BF149-9ACC-4A50-97B3-0F0B48AC387F}" type="slidenum">
              <a:rPr lang="en-US" smtClean="0"/>
              <a:t>7</a:t>
            </a:fld>
            <a:endParaRPr lang="en-US"/>
          </a:p>
        </p:txBody>
      </p:sp>
    </p:spTree>
    <p:extLst>
      <p:ext uri="{BB962C8B-B14F-4D97-AF65-F5344CB8AC3E}">
        <p14:creationId xmlns:p14="http://schemas.microsoft.com/office/powerpoint/2010/main" val="2205641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Today, however, with NoSQL offerings, that choice is not as clear cut. Designing the data storage has never been a clear cut, easy task, and it’s even more complex now. </a:t>
            </a:r>
          </a:p>
          <a:p>
            <a:r>
              <a:rPr lang="en-US" sz="1200" kern="1200" dirty="0">
                <a:solidFill>
                  <a:schemeClr val="tx1"/>
                </a:solidFill>
                <a:effectLst/>
                <a:latin typeface="+mn-lt"/>
                <a:ea typeface="+mn-ea"/>
                <a:cs typeface="+mn-cs"/>
              </a:rPr>
              <a:t>So, hopefully I can shed some light on what options there are, and what the trade-offs are between choosing one over another.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Since Relational database have been so popular, let's try to define what NoSQL is. </a:t>
            </a:r>
          </a:p>
          <a:p>
            <a:endParaRPr lang="en-US" dirty="0"/>
          </a:p>
          <a:p>
            <a:r>
              <a:rPr lang="en-US" sz="1200" b="0" i="0" kern="1200" dirty="0">
                <a:solidFill>
                  <a:schemeClr val="tx1"/>
                </a:solidFill>
                <a:effectLst/>
                <a:latin typeface="+mn-lt"/>
                <a:ea typeface="+mn-ea"/>
                <a:cs typeface="+mn-cs"/>
              </a:rPr>
              <a:t>if you starting a new strategic enterprise application you should no longer be assuming that your persistence should be relational. The relational option might be the right one - but you should seriously look at other alternatives.</a:t>
            </a:r>
            <a:endParaRPr lang="en-US" dirty="0"/>
          </a:p>
        </p:txBody>
      </p:sp>
      <p:sp>
        <p:nvSpPr>
          <p:cNvPr id="4" name="Slide Number Placeholder 3"/>
          <p:cNvSpPr>
            <a:spLocks noGrp="1"/>
          </p:cNvSpPr>
          <p:nvPr>
            <p:ph type="sldNum" sz="quarter" idx="10"/>
          </p:nvPr>
        </p:nvSpPr>
        <p:spPr/>
        <p:txBody>
          <a:bodyPr/>
          <a:lstStyle/>
          <a:p>
            <a:fld id="{214BF149-9ACC-4A50-97B3-0F0B48AC387F}" type="slidenum">
              <a:rPr lang="en-US" smtClean="0"/>
              <a:t>8</a:t>
            </a:fld>
            <a:endParaRPr lang="en-US"/>
          </a:p>
        </p:txBody>
      </p:sp>
    </p:spTree>
    <p:extLst>
      <p:ext uri="{BB962C8B-B14F-4D97-AF65-F5344CB8AC3E}">
        <p14:creationId xmlns:p14="http://schemas.microsoft.com/office/powerpoint/2010/main" val="2806486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Since NoSQL is not that easy to define, I thought it made sense to compare some of the features against one another.</a:t>
            </a:r>
          </a:p>
          <a:p>
            <a:r>
              <a:rPr lang="en-US" sz="1200" kern="1200" dirty="0">
                <a:solidFill>
                  <a:schemeClr val="tx1"/>
                </a:solidFill>
                <a:effectLst/>
                <a:latin typeface="+mn-lt"/>
                <a:ea typeface="+mn-ea"/>
                <a:cs typeface="+mn-cs"/>
              </a:rPr>
              <a:t>SQL - Bubbles/NoSQL Buttercup </a:t>
            </a:r>
          </a:p>
          <a:p>
            <a:r>
              <a:rPr lang="en-US" sz="1200" kern="1200" dirty="0">
                <a:solidFill>
                  <a:schemeClr val="tx1"/>
                </a:solidFill>
                <a:effectLst/>
                <a:latin typeface="+mn-lt"/>
                <a:ea typeface="+mn-ea"/>
                <a:cs typeface="+mn-cs"/>
              </a:rPr>
              <a:t>Querying - (SQL) very strong query support/joining - you can even join tables in different database - RDBMS is an integration tool</a:t>
            </a:r>
          </a:p>
          <a:p>
            <a:r>
              <a:rPr lang="en-US" sz="1200" kern="1200" dirty="0">
                <a:solidFill>
                  <a:schemeClr val="tx1"/>
                </a:solidFill>
                <a:effectLst/>
                <a:latin typeface="+mn-lt"/>
                <a:ea typeface="+mn-ea"/>
                <a:cs typeface="+mn-cs"/>
              </a:rPr>
              <a:t>NoSQL side - There are tools to help with indexing and querying, but the tools themselves fall short in this area.</a:t>
            </a:r>
          </a:p>
          <a:p>
            <a:r>
              <a:rPr lang="en-US" sz="1200" kern="1200" dirty="0">
                <a:solidFill>
                  <a:schemeClr val="tx1"/>
                </a:solidFill>
                <a:effectLst/>
                <a:latin typeface="+mn-lt"/>
                <a:ea typeface="+mn-ea"/>
                <a:cs typeface="+mn-cs"/>
              </a:rPr>
              <a:t>This may or may not be a problem, depending on your application</a:t>
            </a:r>
          </a:p>
          <a:p>
            <a:r>
              <a:rPr lang="en-US" sz="1200" kern="1200" dirty="0">
                <a:solidFill>
                  <a:schemeClr val="tx1"/>
                </a:solidFill>
                <a:effectLst/>
                <a:latin typeface="+mn-lt"/>
                <a:ea typeface="+mn-ea"/>
                <a:cs typeface="+mn-cs"/>
              </a:rPr>
              <a:t>Transactions  - Relational databases are the golden standard. That's not to say that NoSQL doesn't have transactional support, but Bubbles is the clear winner. Redid Cache has no concept of a transaction. </a:t>
            </a:r>
          </a:p>
          <a:p>
            <a:r>
              <a:rPr lang="en-US" sz="1200" kern="1200" dirty="0">
                <a:solidFill>
                  <a:schemeClr val="tx1"/>
                </a:solidFill>
                <a:effectLst/>
                <a:latin typeface="+mn-lt"/>
                <a:ea typeface="+mn-ea"/>
                <a:cs typeface="+mn-cs"/>
              </a:rPr>
              <a:t>Scalability - NoSQL it's one of the biggest reasons No SQL was invented. </a:t>
            </a:r>
            <a:r>
              <a:rPr lang="en-US" sz="1200" kern="1200" dirty="0" err="1">
                <a:solidFill>
                  <a:schemeClr val="tx1"/>
                </a:solidFill>
                <a:effectLst/>
                <a:latin typeface="+mn-lt"/>
                <a:ea typeface="+mn-ea"/>
                <a:cs typeface="+mn-cs"/>
              </a:rPr>
              <a:t>Sharding</a:t>
            </a:r>
            <a:r>
              <a:rPr lang="en-US" sz="1200" kern="1200" dirty="0">
                <a:solidFill>
                  <a:schemeClr val="tx1"/>
                </a:solidFill>
                <a:effectLst/>
                <a:latin typeface="+mn-lt"/>
                <a:ea typeface="+mn-ea"/>
                <a:cs typeface="+mn-cs"/>
              </a:rPr>
              <a:t> is something that is planned for when you first set up your database - you must provide a partition key.</a:t>
            </a:r>
          </a:p>
          <a:p>
            <a:r>
              <a:rPr lang="en-US" sz="1200" kern="1200" dirty="0">
                <a:solidFill>
                  <a:schemeClr val="tx1"/>
                </a:solidFill>
                <a:effectLst/>
                <a:latin typeface="+mn-lt"/>
                <a:ea typeface="+mn-ea"/>
                <a:cs typeface="+mn-cs"/>
              </a:rPr>
              <a:t>Configuration/Management - (NoSQL) Had to go with NoSQL. Adding or dropping fields is as simple as either saving or not saving them in your code. Both Azure SQL and </a:t>
            </a:r>
            <a:r>
              <a:rPr lang="en-US" sz="1200" kern="1200" dirty="0" err="1">
                <a:solidFill>
                  <a:schemeClr val="tx1"/>
                </a:solidFill>
                <a:effectLst/>
                <a:latin typeface="+mn-lt"/>
                <a:ea typeface="+mn-ea"/>
                <a:cs typeface="+mn-cs"/>
              </a:rPr>
              <a:t>DocumentDb</a:t>
            </a:r>
            <a:r>
              <a:rPr lang="en-US" sz="1200" kern="1200" dirty="0">
                <a:solidFill>
                  <a:schemeClr val="tx1"/>
                </a:solidFill>
                <a:effectLst/>
                <a:latin typeface="+mn-lt"/>
                <a:ea typeface="+mn-ea"/>
                <a:cs typeface="+mn-cs"/>
              </a:rPr>
              <a:t> offer geo-redundancy and failover, but </a:t>
            </a:r>
            <a:r>
              <a:rPr lang="en-US" sz="1200" kern="1200" dirty="0" err="1">
                <a:solidFill>
                  <a:schemeClr val="tx1"/>
                </a:solidFill>
                <a:effectLst/>
                <a:latin typeface="+mn-lt"/>
                <a:ea typeface="+mn-ea"/>
                <a:cs typeface="+mn-cs"/>
              </a:rPr>
              <a:t>DocDb</a:t>
            </a:r>
            <a:r>
              <a:rPr lang="en-US" sz="1200" kern="1200" dirty="0">
                <a:solidFill>
                  <a:schemeClr val="tx1"/>
                </a:solidFill>
                <a:effectLst/>
                <a:latin typeface="+mn-lt"/>
                <a:ea typeface="+mn-ea"/>
                <a:cs typeface="+mn-cs"/>
              </a:rPr>
              <a:t> does it more gracefully and without any changes to your apps to reflect the change</a:t>
            </a:r>
          </a:p>
          <a:p>
            <a:r>
              <a:rPr lang="en-US" sz="1200" kern="1200" dirty="0">
                <a:solidFill>
                  <a:schemeClr val="tx1"/>
                </a:solidFill>
                <a:effectLst/>
                <a:latin typeface="+mn-lt"/>
                <a:ea typeface="+mn-ea"/>
                <a:cs typeface="+mn-cs"/>
              </a:rPr>
              <a:t>Schema - If you want strong control over your data at the database level, clearly Bubbles is the winner. However, if you want the flexibility that schema-less has, then Buttercup wins.</a:t>
            </a:r>
          </a:p>
          <a:p>
            <a:r>
              <a:rPr lang="en-US" sz="1200" kern="1200" dirty="0">
                <a:solidFill>
                  <a:schemeClr val="tx1"/>
                </a:solidFill>
                <a:effectLst/>
                <a:latin typeface="+mn-lt"/>
                <a:ea typeface="+mn-ea"/>
                <a:cs typeface="+mn-cs"/>
              </a:rPr>
              <a:t>Talk about schematic vs schema-less</a:t>
            </a:r>
          </a:p>
          <a:p>
            <a:r>
              <a:rPr lang="en-US" sz="1200" kern="1200" dirty="0">
                <a:solidFill>
                  <a:schemeClr val="tx1"/>
                </a:solidFill>
                <a:effectLst/>
                <a:latin typeface="+mn-lt"/>
                <a:ea typeface="+mn-ea"/>
                <a:cs typeface="+mn-cs"/>
              </a:rPr>
              <a:t>Speed - Again, one of the reasons it was invented was to deliver fast speeds when you have lots and lots of data. We all know SQL queries against many millions of rows are slow, even with indexing. </a:t>
            </a:r>
          </a:p>
        </p:txBody>
      </p:sp>
      <p:sp>
        <p:nvSpPr>
          <p:cNvPr id="4" name="Slide Number Placeholder 3"/>
          <p:cNvSpPr>
            <a:spLocks noGrp="1"/>
          </p:cNvSpPr>
          <p:nvPr>
            <p:ph type="sldNum" sz="quarter" idx="10"/>
          </p:nvPr>
        </p:nvSpPr>
        <p:spPr/>
        <p:txBody>
          <a:bodyPr/>
          <a:lstStyle/>
          <a:p>
            <a:fld id="{214BF149-9ACC-4A50-97B3-0F0B48AC387F}" type="slidenum">
              <a:rPr lang="en-US" smtClean="0"/>
              <a:t>9</a:t>
            </a:fld>
            <a:endParaRPr lang="en-US"/>
          </a:p>
        </p:txBody>
      </p:sp>
    </p:spTree>
    <p:extLst>
      <p:ext uri="{BB962C8B-B14F-4D97-AF65-F5344CB8AC3E}">
        <p14:creationId xmlns:p14="http://schemas.microsoft.com/office/powerpoint/2010/main" val="2548842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Scalability - So - we have our data on our servers in the cloud and we need to scale.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social networks, activity in logs, mapping data.</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SQL Server, our only option, really, is to scale up to a larger, faster server. There are some horizontal scaling options, but it is tricky to set up and maintain. </a:t>
            </a:r>
          </a:p>
          <a:p>
            <a:r>
              <a:rPr lang="en-US" sz="1200" kern="1200" dirty="0">
                <a:solidFill>
                  <a:schemeClr val="tx1"/>
                </a:solidFill>
                <a:effectLst/>
                <a:latin typeface="+mn-lt"/>
                <a:ea typeface="+mn-ea"/>
                <a:cs typeface="+mn-cs"/>
              </a:rPr>
              <a:t>(show)</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NoSql</a:t>
            </a:r>
            <a:r>
              <a:rPr lang="en-US" sz="1200" kern="1200" dirty="0">
                <a:solidFill>
                  <a:schemeClr val="tx1"/>
                </a:solidFill>
                <a:effectLst/>
                <a:latin typeface="+mn-lt"/>
                <a:ea typeface="+mn-ea"/>
                <a:cs typeface="+mn-cs"/>
              </a:rPr>
              <a:t>) Partitioning and scaling horizontally is very easy to do, and after setting up the partition key, you really don't have to do much at all - That being said, you need to think a lot about what you choose for your partition key, because a wrong choice will mean poor performance. Entities that are retrieved together need to be in the same partition so you don't end up hitting</a:t>
            </a:r>
          </a:p>
          <a:p>
            <a:endParaRPr lang="en-US" dirty="0"/>
          </a:p>
          <a:p>
            <a:endParaRPr lang="en-US" dirty="0"/>
          </a:p>
        </p:txBody>
      </p:sp>
      <p:sp>
        <p:nvSpPr>
          <p:cNvPr id="4" name="Slide Number Placeholder 3"/>
          <p:cNvSpPr>
            <a:spLocks noGrp="1"/>
          </p:cNvSpPr>
          <p:nvPr>
            <p:ph type="sldNum" sz="quarter" idx="10"/>
          </p:nvPr>
        </p:nvSpPr>
        <p:spPr/>
        <p:txBody>
          <a:bodyPr/>
          <a:lstStyle/>
          <a:p>
            <a:fld id="{214BF149-9ACC-4A50-97B3-0F0B48AC387F}" type="slidenum">
              <a:rPr lang="en-US" smtClean="0"/>
              <a:t>10</a:t>
            </a:fld>
            <a:endParaRPr lang="en-US"/>
          </a:p>
        </p:txBody>
      </p:sp>
    </p:spTree>
    <p:extLst>
      <p:ext uri="{BB962C8B-B14F-4D97-AF65-F5344CB8AC3E}">
        <p14:creationId xmlns:p14="http://schemas.microsoft.com/office/powerpoint/2010/main" val="74119354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7200" cap="none"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b="0"/>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94441682"/>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10/5/2017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3780231814"/>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77521009"/>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43480151"/>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smtClean="0"/>
              <a:pPr/>
              <a:t>10/5/2017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Content Placeholder 6"/>
          <p:cNvSpPr>
            <a:spLocks noGrp="1"/>
          </p:cNvSpPr>
          <p:nvPr>
            <p:ph sz="quarter" idx="13"/>
          </p:nvPr>
        </p:nvSpPr>
        <p:spPr>
          <a:xfrm>
            <a:off x="1069848" y="2281555"/>
            <a:ext cx="2329305" cy="38036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6"/>
          <p:cNvSpPr>
            <a:spLocks noGrp="1"/>
          </p:cNvSpPr>
          <p:nvPr>
            <p:ph sz="quarter" idx="15"/>
          </p:nvPr>
        </p:nvSpPr>
        <p:spPr>
          <a:xfrm>
            <a:off x="6220130" y="2281555"/>
            <a:ext cx="2329305" cy="38036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6"/>
          <p:cNvSpPr>
            <a:spLocks noGrp="1"/>
          </p:cNvSpPr>
          <p:nvPr>
            <p:ph sz="quarter" idx="16"/>
          </p:nvPr>
        </p:nvSpPr>
        <p:spPr>
          <a:xfrm>
            <a:off x="3644989" y="2281555"/>
            <a:ext cx="2329305" cy="38036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6"/>
          <p:cNvSpPr>
            <a:spLocks noGrp="1"/>
          </p:cNvSpPr>
          <p:nvPr>
            <p:ph sz="quarter" idx="17"/>
          </p:nvPr>
        </p:nvSpPr>
        <p:spPr>
          <a:xfrm>
            <a:off x="8795271" y="2281555"/>
            <a:ext cx="2329305" cy="38036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90678293"/>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5782"/>
            <a:ext cx="12192000" cy="6909564"/>
          </a:xfrm>
          <a:prstGeom prst="rect">
            <a:avLst/>
          </a:prstGeom>
        </p:spPr>
      </p:pic>
      <p:sp>
        <p:nvSpPr>
          <p:cNvPr id="2" name="Title 1"/>
          <p:cNvSpPr>
            <a:spLocks noGrp="1"/>
          </p:cNvSpPr>
          <p:nvPr>
            <p:ph type="ctrTitle"/>
          </p:nvPr>
        </p:nvSpPr>
        <p:spPr>
          <a:xfrm>
            <a:off x="1524000" y="1122363"/>
            <a:ext cx="9144000" cy="2387600"/>
          </a:xfrm>
        </p:spPr>
        <p:txBody>
          <a:bodyPr anchor="ctr"/>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i="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26753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10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5782"/>
            <a:ext cx="12192000" cy="6909564"/>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5783"/>
            <a:ext cx="12192000" cy="6909563"/>
          </a:xfrm>
          <a:prstGeom prst="rect">
            <a:avLst/>
          </a:prstGeom>
        </p:spPr>
      </p:pic>
      <p:sp>
        <p:nvSpPr>
          <p:cNvPr id="2" name="Title 1"/>
          <p:cNvSpPr>
            <a:spLocks noGrp="1"/>
          </p:cNvSpPr>
          <p:nvPr>
            <p:ph type="ctrTitle"/>
          </p:nvPr>
        </p:nvSpPr>
        <p:spPr>
          <a:xfrm>
            <a:off x="1524000" y="1122363"/>
            <a:ext cx="9144000" cy="2387600"/>
          </a:xfrm>
        </p:spPr>
        <p:txBody>
          <a:bodyPr anchor="ctr"/>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i="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9362266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5782"/>
            <a:ext cx="12192000" cy="6909564"/>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5783"/>
            <a:ext cx="12192000" cy="6909563"/>
          </a:xfrm>
          <a:prstGeom prst="rect">
            <a:avLst/>
          </a:prstGeom>
        </p:spPr>
      </p:pic>
      <p:sp>
        <p:nvSpPr>
          <p:cNvPr id="2" name="Title 1"/>
          <p:cNvSpPr>
            <a:spLocks noGrp="1"/>
          </p:cNvSpPr>
          <p:nvPr>
            <p:ph type="ctrTitle"/>
          </p:nvPr>
        </p:nvSpPr>
        <p:spPr>
          <a:xfrm>
            <a:off x="1524000" y="1122363"/>
            <a:ext cx="9144000" cy="2387600"/>
          </a:xfrm>
        </p:spPr>
        <p:txBody>
          <a:bodyPr anchor="ctr"/>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i="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2224369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5782"/>
            <a:ext cx="12192000" cy="6909564"/>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5783"/>
            <a:ext cx="12192000" cy="6909563"/>
          </a:xfrm>
          <a:prstGeom prst="rect">
            <a:avLst/>
          </a:prstGeom>
        </p:spPr>
      </p:pic>
      <p:sp>
        <p:nvSpPr>
          <p:cNvPr id="2" name="Title 1"/>
          <p:cNvSpPr>
            <a:spLocks noGrp="1"/>
          </p:cNvSpPr>
          <p:nvPr>
            <p:ph type="ctrTitle"/>
          </p:nvPr>
        </p:nvSpPr>
        <p:spPr>
          <a:xfrm>
            <a:off x="1524000" y="1122363"/>
            <a:ext cx="9144000" cy="2387600"/>
          </a:xfrm>
        </p:spPr>
        <p:txBody>
          <a:bodyPr anchor="ctr"/>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i="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29339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5782"/>
            <a:ext cx="12192000" cy="6909564"/>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25782"/>
            <a:ext cx="12192000" cy="6909564"/>
          </a:xfrm>
          <a:prstGeom prst="rect">
            <a:avLst/>
          </a:prstGeom>
        </p:spPr>
      </p:pic>
      <p:sp>
        <p:nvSpPr>
          <p:cNvPr id="2" name="Title 1"/>
          <p:cNvSpPr>
            <a:spLocks noGrp="1"/>
          </p:cNvSpPr>
          <p:nvPr>
            <p:ph type="ctrTitle"/>
          </p:nvPr>
        </p:nvSpPr>
        <p:spPr>
          <a:xfrm>
            <a:off x="1524000" y="1122363"/>
            <a:ext cx="9144000" cy="2387600"/>
          </a:xfrm>
        </p:spPr>
        <p:txBody>
          <a:bodyPr anchor="ctr"/>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i="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545917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5782"/>
            <a:ext cx="12192000" cy="6909564"/>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5783"/>
            <a:ext cx="12192000" cy="6909563"/>
          </a:xfrm>
          <a:prstGeom prst="rect">
            <a:avLst/>
          </a:prstGeom>
        </p:spPr>
      </p:pic>
      <p:sp>
        <p:nvSpPr>
          <p:cNvPr id="2" name="Title 1"/>
          <p:cNvSpPr>
            <a:spLocks noGrp="1"/>
          </p:cNvSpPr>
          <p:nvPr>
            <p:ph type="ctrTitle"/>
          </p:nvPr>
        </p:nvSpPr>
        <p:spPr>
          <a:xfrm>
            <a:off x="1524000" y="1122363"/>
            <a:ext cx="9144000" cy="2387600"/>
          </a:xfrm>
        </p:spPr>
        <p:txBody>
          <a:bodyPr anchor="ctr"/>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i="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900241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25251167"/>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5782"/>
            <a:ext cx="12192000" cy="6909564"/>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5783"/>
            <a:ext cx="12192000" cy="6909563"/>
          </a:xfrm>
          <a:prstGeom prst="rect">
            <a:avLst/>
          </a:prstGeom>
        </p:spPr>
      </p:pic>
      <p:sp>
        <p:nvSpPr>
          <p:cNvPr id="2" name="Title 1"/>
          <p:cNvSpPr>
            <a:spLocks noGrp="1"/>
          </p:cNvSpPr>
          <p:nvPr>
            <p:ph type="ctrTitle"/>
          </p:nvPr>
        </p:nvSpPr>
        <p:spPr>
          <a:xfrm>
            <a:off x="1524000" y="1122363"/>
            <a:ext cx="9144000" cy="2387600"/>
          </a:xfrm>
        </p:spPr>
        <p:txBody>
          <a:bodyPr anchor="ctr"/>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i="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8764229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6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5782"/>
            <a:ext cx="12192000" cy="6909564"/>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5783"/>
            <a:ext cx="12192000" cy="6909563"/>
          </a:xfrm>
          <a:prstGeom prst="rect">
            <a:avLst/>
          </a:prstGeom>
        </p:spPr>
      </p:pic>
      <p:sp>
        <p:nvSpPr>
          <p:cNvPr id="2" name="Title 1"/>
          <p:cNvSpPr>
            <a:spLocks noGrp="1"/>
          </p:cNvSpPr>
          <p:nvPr>
            <p:ph type="ctrTitle"/>
          </p:nvPr>
        </p:nvSpPr>
        <p:spPr>
          <a:xfrm>
            <a:off x="1524000" y="1122363"/>
            <a:ext cx="9144000" cy="2387600"/>
          </a:xfrm>
        </p:spPr>
        <p:txBody>
          <a:bodyPr anchor="ctr"/>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i="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9058547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7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5782"/>
            <a:ext cx="12192000" cy="6909564"/>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5783"/>
            <a:ext cx="12192000" cy="6909564"/>
          </a:xfrm>
          <a:prstGeom prst="rect">
            <a:avLst/>
          </a:prstGeom>
        </p:spPr>
      </p:pic>
      <p:sp>
        <p:nvSpPr>
          <p:cNvPr id="2" name="Title 1"/>
          <p:cNvSpPr>
            <a:spLocks noGrp="1"/>
          </p:cNvSpPr>
          <p:nvPr>
            <p:ph type="ctrTitle"/>
          </p:nvPr>
        </p:nvSpPr>
        <p:spPr>
          <a:xfrm>
            <a:off x="1524000" y="1122363"/>
            <a:ext cx="9144000" cy="2387600"/>
          </a:xfrm>
        </p:spPr>
        <p:txBody>
          <a:bodyPr anchor="ctr"/>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i="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42400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8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5782"/>
            <a:ext cx="12192000" cy="6909564"/>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5783"/>
            <a:ext cx="12192000" cy="6909563"/>
          </a:xfrm>
          <a:prstGeom prst="rect">
            <a:avLst/>
          </a:prstGeom>
        </p:spPr>
      </p:pic>
      <p:sp>
        <p:nvSpPr>
          <p:cNvPr id="2" name="Title 1"/>
          <p:cNvSpPr>
            <a:spLocks noGrp="1"/>
          </p:cNvSpPr>
          <p:nvPr>
            <p:ph type="ctrTitle"/>
          </p:nvPr>
        </p:nvSpPr>
        <p:spPr>
          <a:xfrm>
            <a:off x="1524000" y="1122363"/>
            <a:ext cx="9144000" cy="2387600"/>
          </a:xfrm>
        </p:spPr>
        <p:txBody>
          <a:bodyPr anchor="ctr"/>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i="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0363084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9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5782"/>
            <a:ext cx="12192000" cy="6909564"/>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5783"/>
            <a:ext cx="12192000" cy="6909563"/>
          </a:xfrm>
          <a:prstGeom prst="rect">
            <a:avLst/>
          </a:prstGeom>
        </p:spPr>
      </p:pic>
      <p:sp>
        <p:nvSpPr>
          <p:cNvPr id="2" name="Title 1"/>
          <p:cNvSpPr>
            <a:spLocks noGrp="1"/>
          </p:cNvSpPr>
          <p:nvPr>
            <p:ph type="ctrTitle"/>
          </p:nvPr>
        </p:nvSpPr>
        <p:spPr>
          <a:xfrm>
            <a:off x="1524000" y="1122363"/>
            <a:ext cx="9144000" cy="2387600"/>
          </a:xfrm>
        </p:spPr>
        <p:txBody>
          <a:bodyPr anchor="ctr"/>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i="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8011840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11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5782"/>
            <a:ext cx="12192000" cy="6909564"/>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5783"/>
            <a:ext cx="12192000" cy="6909563"/>
          </a:xfrm>
          <a:prstGeom prst="rect">
            <a:avLst/>
          </a:prstGeom>
        </p:spPr>
      </p:pic>
      <p:sp>
        <p:nvSpPr>
          <p:cNvPr id="2" name="Title 1"/>
          <p:cNvSpPr>
            <a:spLocks noGrp="1"/>
          </p:cNvSpPr>
          <p:nvPr>
            <p:ph type="ctrTitle"/>
          </p:nvPr>
        </p:nvSpPr>
        <p:spPr>
          <a:xfrm>
            <a:off x="1524000" y="1122363"/>
            <a:ext cx="9144000" cy="2387600"/>
          </a:xfrm>
        </p:spPr>
        <p:txBody>
          <a:bodyPr anchor="ctr"/>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i="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8675058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49530" y="239717"/>
            <a:ext cx="9769625" cy="481953"/>
          </a:xfrm>
        </p:spPr>
        <p:txBody>
          <a:bodyPr>
            <a:noAutofit/>
          </a:bodyPr>
          <a:lstStyle>
            <a:lvl1pPr>
              <a:defRPr sz="3600">
                <a:solidFill>
                  <a:srgbClr val="1F588F"/>
                </a:solidFill>
                <a:latin typeface="+mn-lt"/>
              </a:defRPr>
            </a:lvl1pPr>
          </a:lstStyle>
          <a:p>
            <a:r>
              <a:rPr lang="en-US" dirty="0"/>
              <a:t>Click to edit Master title style</a:t>
            </a:r>
          </a:p>
        </p:txBody>
      </p:sp>
      <p:sp>
        <p:nvSpPr>
          <p:cNvPr id="3" name="Content Placeholder 2"/>
          <p:cNvSpPr>
            <a:spLocks noGrp="1"/>
          </p:cNvSpPr>
          <p:nvPr>
            <p:ph idx="1"/>
          </p:nvPr>
        </p:nvSpPr>
        <p:spPr>
          <a:xfrm>
            <a:off x="838200" y="1825625"/>
            <a:ext cx="10515600" cy="4229100"/>
          </a:xfrm>
        </p:spPr>
        <p:txBody>
          <a:bodyPr/>
          <a:lstStyle>
            <a:lvl1pPr>
              <a:buClr>
                <a:srgbClr val="27A3D9"/>
              </a:buClr>
              <a:buSzPct val="100000"/>
              <a:defRPr>
                <a:solidFill>
                  <a:schemeClr val="tx1">
                    <a:lumMod val="65000"/>
                    <a:lumOff val="35000"/>
                  </a:schemeClr>
                </a:solidFill>
              </a:defRPr>
            </a:lvl1pPr>
            <a:lvl2pPr marL="685800" indent="-228600">
              <a:buClr>
                <a:srgbClr val="27A3D9"/>
              </a:buClr>
              <a:buSzPct val="100000"/>
              <a:buFont typeface="Courier New" panose="02070309020205020404" pitchFamily="49" charset="0"/>
              <a:buChar char="o"/>
              <a:defRPr>
                <a:solidFill>
                  <a:schemeClr val="tx1">
                    <a:lumMod val="65000"/>
                    <a:lumOff val="35000"/>
                  </a:schemeClr>
                </a:solidFill>
              </a:defRPr>
            </a:lvl2pPr>
            <a:lvl3pPr>
              <a:buClr>
                <a:srgbClr val="27A3D9"/>
              </a:buClr>
              <a:buSzPct val="150000"/>
              <a:defRPr>
                <a:solidFill>
                  <a:schemeClr val="tx1">
                    <a:lumMod val="65000"/>
                    <a:lumOff val="35000"/>
                  </a:schemeClr>
                </a:solidFill>
              </a:defRPr>
            </a:lvl3pPr>
            <a:lvl4pPr>
              <a:buClr>
                <a:srgbClr val="27A3D9"/>
              </a:buClr>
              <a:buSzPct val="150000"/>
              <a:defRPr>
                <a:solidFill>
                  <a:schemeClr val="tx1">
                    <a:lumMod val="65000"/>
                    <a:lumOff val="35000"/>
                  </a:schemeClr>
                </a:solidFill>
              </a:defRPr>
            </a:lvl4pPr>
            <a:lvl5pPr>
              <a:buClr>
                <a:srgbClr val="27A3D9"/>
              </a:buClr>
              <a:buSzPct val="150000"/>
              <a:defRPr>
                <a:solidFill>
                  <a:schemeClr val="tx1">
                    <a:lumMod val="65000"/>
                    <a:lumOff val="3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p:cNvCxnSpPr/>
          <p:nvPr userDrawn="1"/>
        </p:nvCxnSpPr>
        <p:spPr>
          <a:xfrm>
            <a:off x="2481491" y="6416746"/>
            <a:ext cx="0" cy="2616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a:off x="0" y="6400800"/>
            <a:ext cx="12192000" cy="457200"/>
          </a:xfrm>
          <a:prstGeom prst="rect">
            <a:avLst/>
          </a:prstGeom>
          <a:solidFill>
            <a:srgbClr val="27A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0461873" y="427206"/>
            <a:ext cx="1422636" cy="40733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userDrawn="1"/>
        </p:nvSpPr>
        <p:spPr>
          <a:xfrm>
            <a:off x="7755923" y="6400800"/>
            <a:ext cx="4436077" cy="457199"/>
          </a:xfrm>
          <a:prstGeom prst="rect">
            <a:avLst/>
          </a:prstGeom>
          <a:solidFill>
            <a:srgbClr val="27A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p:cNvCxnSpPr>
            <a:cxnSpLocks/>
          </p:cNvCxnSpPr>
          <p:nvPr userDrawn="1"/>
        </p:nvCxnSpPr>
        <p:spPr>
          <a:xfrm>
            <a:off x="0" y="1085727"/>
            <a:ext cx="12192000" cy="0"/>
          </a:xfrm>
          <a:prstGeom prst="line">
            <a:avLst/>
          </a:prstGeom>
          <a:ln w="50800">
            <a:solidFill>
              <a:srgbClr val="269DD5"/>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userDrawn="1"/>
        </p:nvSpPr>
        <p:spPr>
          <a:xfrm>
            <a:off x="304800" y="6490127"/>
            <a:ext cx="5322276" cy="276999"/>
          </a:xfrm>
          <a:prstGeom prst="rect">
            <a:avLst/>
          </a:prstGeom>
          <a:noFill/>
        </p:spPr>
        <p:txBody>
          <a:bodyPr wrap="square" lIns="0" rIns="0" rtlCol="0" anchor="ctr">
            <a:spAutoFit/>
          </a:bodyPr>
          <a:lstStyle/>
          <a:p>
            <a:r>
              <a:rPr lang="en-US" sz="1200" dirty="0">
                <a:solidFill>
                  <a:schemeClr val="bg1"/>
                </a:solidFill>
              </a:rPr>
              <a:t>Digital Transformation Realized™</a:t>
            </a:r>
            <a:endParaRPr lang="en-US" sz="1200" baseline="30000" dirty="0">
              <a:solidFill>
                <a:schemeClr val="bg1"/>
              </a:solidFill>
            </a:endParaRPr>
          </a:p>
        </p:txBody>
      </p:sp>
    </p:spTree>
    <p:extLst>
      <p:ext uri="{BB962C8B-B14F-4D97-AF65-F5344CB8AC3E}">
        <p14:creationId xmlns:p14="http://schemas.microsoft.com/office/powerpoint/2010/main" val="2758519033"/>
      </p:ext>
    </p:extLst>
  </p:cSld>
  <p:clrMapOvr>
    <a:masterClrMapping/>
  </p:clrMapOvr>
  <p:hf sldNum="0"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545903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Title Slide_1">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0"/>
            <a:ext cx="5967984" cy="6858000"/>
          </a:xfrm>
          <a:prstGeom prst="rect">
            <a:avLst/>
          </a:prstGeom>
        </p:spPr>
      </p:pic>
      <p:sp>
        <p:nvSpPr>
          <p:cNvPr id="8" name="Rectangle 7"/>
          <p:cNvSpPr/>
          <p:nvPr userDrawn="1"/>
        </p:nvSpPr>
        <p:spPr>
          <a:xfrm>
            <a:off x="0" y="0"/>
            <a:ext cx="12192000" cy="6858000"/>
          </a:xfrm>
          <a:prstGeom prst="rect">
            <a:avLst/>
          </a:prstGeom>
          <a:gradFill flip="none" rotWithShape="1">
            <a:gsLst>
              <a:gs pos="7000">
                <a:schemeClr val="tx1">
                  <a:lumMod val="85000"/>
                  <a:lumOff val="15000"/>
                  <a:alpha val="80000"/>
                </a:schemeClr>
              </a:gs>
              <a:gs pos="95000">
                <a:schemeClr val="tx1">
                  <a:lumMod val="85000"/>
                  <a:lumOff val="15000"/>
                  <a:alpha val="89000"/>
                </a:schemeClr>
              </a:gs>
              <a:gs pos="26000">
                <a:schemeClr val="tx1">
                  <a:lumMod val="85000"/>
                  <a:lumOff val="15000"/>
                  <a:alpha val="42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17"/>
          <p:cNvSpPr>
            <a:spLocks noGrp="1"/>
          </p:cNvSpPr>
          <p:nvPr>
            <p:ph type="body" sz="quarter" idx="10" hasCustomPrompt="1"/>
          </p:nvPr>
        </p:nvSpPr>
        <p:spPr>
          <a:xfrm>
            <a:off x="304800" y="2667286"/>
            <a:ext cx="7033846" cy="1912493"/>
          </a:xfrm>
        </p:spPr>
        <p:txBody>
          <a:bodyPr anchor="b">
            <a:noAutofit/>
          </a:bodyPr>
          <a:lstStyle>
            <a:lvl1pPr marL="0" indent="0">
              <a:buNone/>
              <a:defRPr sz="6000">
                <a:solidFill>
                  <a:schemeClr val="bg1"/>
                </a:solidFill>
                <a:latin typeface="+mj-lt"/>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Edit Master </a:t>
            </a:r>
            <a:br>
              <a:rPr lang="en-US" dirty="0"/>
            </a:br>
            <a:r>
              <a:rPr lang="en-US" dirty="0"/>
              <a:t>text style</a:t>
            </a:r>
          </a:p>
        </p:txBody>
      </p:sp>
      <p:sp>
        <p:nvSpPr>
          <p:cNvPr id="22" name="Text Placeholder 17"/>
          <p:cNvSpPr>
            <a:spLocks noGrp="1"/>
          </p:cNvSpPr>
          <p:nvPr>
            <p:ph type="body" sz="quarter" idx="11"/>
          </p:nvPr>
        </p:nvSpPr>
        <p:spPr>
          <a:xfrm>
            <a:off x="304800" y="4897087"/>
            <a:ext cx="7033846" cy="594126"/>
          </a:xfrm>
        </p:spPr>
        <p:txBody>
          <a:bodyPr anchor="t">
            <a:noAutofit/>
          </a:bodyPr>
          <a:lstStyle>
            <a:lvl1pPr marL="0" indent="0">
              <a:buNone/>
              <a:defRPr sz="2400">
                <a:solidFill>
                  <a:schemeClr val="bg1"/>
                </a:solidFill>
                <a:latin typeface="+mn-lt"/>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Edit Master text style</a:t>
            </a:r>
          </a:p>
        </p:txBody>
      </p:sp>
      <p:cxnSp>
        <p:nvCxnSpPr>
          <p:cNvPr id="23" name="Straight Connector 22"/>
          <p:cNvCxnSpPr>
            <a:cxnSpLocks/>
          </p:cNvCxnSpPr>
          <p:nvPr userDrawn="1"/>
        </p:nvCxnSpPr>
        <p:spPr>
          <a:xfrm>
            <a:off x="290111" y="4738433"/>
            <a:ext cx="1009879"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04800" y="2002890"/>
            <a:ext cx="2066227" cy="586960"/>
          </a:xfrm>
          <a:prstGeom prst="rect">
            <a:avLst/>
          </a:prstGeom>
        </p:spPr>
      </p:pic>
    </p:spTree>
    <p:extLst>
      <p:ext uri="{BB962C8B-B14F-4D97-AF65-F5344CB8AC3E}">
        <p14:creationId xmlns:p14="http://schemas.microsoft.com/office/powerpoint/2010/main" val="859364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nodeType="afterEffect">
                                  <p:stCondLst>
                                    <p:cond delay="0"/>
                                  </p:stCondLst>
                                  <p:childTnLst>
                                    <p:animScale>
                                      <p:cBhvr>
                                        <p:cTn id="6" dur="5000" fill="hold"/>
                                        <p:tgtEl>
                                          <p:spTgt spid="7"/>
                                        </p:tgtEl>
                                      </p:cBhvr>
                                      <p:by x="105000" y="105000"/>
                                    </p:animScale>
                                  </p:childTnLst>
                                </p:cTn>
                              </p:par>
                              <p:par>
                                <p:cTn id="7" presetID="10"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500"/>
                                        <p:tgtEl>
                                          <p:spTgt spid="8"/>
                                        </p:tgtEl>
                                      </p:cBhvr>
                                    </p:animEffect>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53" presetClass="entr" presetSubtype="16"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ppt_w</p:attrName>
                                        </p:attrNameLst>
                                      </p:cBhvr>
                                      <p:tavLst>
                                        <p:tav tm="0">
                                          <p:val>
                                            <p:fltVal val="0"/>
                                          </p:val>
                                        </p:tav>
                                        <p:tav tm="100000">
                                          <p:val>
                                            <p:strVal val="#ppt_w"/>
                                          </p:val>
                                        </p:tav>
                                      </p:tavLst>
                                    </p:anim>
                                    <p:anim calcmode="lin" valueType="num">
                                      <p:cBhvr>
                                        <p:cTn id="16" dur="500" fill="hold"/>
                                        <p:tgtEl>
                                          <p:spTgt spid="9"/>
                                        </p:tgtEl>
                                        <p:attrNameLst>
                                          <p:attrName>ppt_h</p:attrName>
                                        </p:attrNameLst>
                                      </p:cBhvr>
                                      <p:tavLst>
                                        <p:tav tm="0">
                                          <p:val>
                                            <p:fltVal val="0"/>
                                          </p:val>
                                        </p:tav>
                                        <p:tav tm="100000">
                                          <p:val>
                                            <p:strVal val="#ppt_h"/>
                                          </p:val>
                                        </p:tav>
                                      </p:tavLst>
                                    </p:anim>
                                    <p:animEffect transition="in" filter="fade">
                                      <p:cBhvr>
                                        <p:cTn id="17" dur="500"/>
                                        <p:tgtEl>
                                          <p:spTgt spid="9"/>
                                        </p:tgtEl>
                                      </p:cBhvr>
                                    </p:animEffect>
                                  </p:childTnLst>
                                </p:cTn>
                              </p:par>
                              <p:par>
                                <p:cTn id="18" presetID="10" presetClass="entr" presetSubtype="0" fill="hold" grpId="0" nodeType="withEffect">
                                  <p:stCondLst>
                                    <p:cond delay="1000"/>
                                  </p:stCondLst>
                                  <p:childTnLst>
                                    <p:set>
                                      <p:cBhvr>
                                        <p:cTn id="19" dur="1" fill="hold">
                                          <p:stCondLst>
                                            <p:cond delay="0"/>
                                          </p:stCondLst>
                                        </p:cTn>
                                        <p:tgtEl>
                                          <p:spTgt spid="18">
                                            <p:txEl>
                                              <p:pRg st="0" end="0"/>
                                            </p:txEl>
                                          </p:spTgt>
                                        </p:tgtEl>
                                        <p:attrNameLst>
                                          <p:attrName>style.visibility</p:attrName>
                                        </p:attrNameLst>
                                      </p:cBhvr>
                                      <p:to>
                                        <p:strVal val="visible"/>
                                      </p:to>
                                    </p:set>
                                    <p:animEffect transition="in" filter="fade">
                                      <p:cBhvr>
                                        <p:cTn id="20" dur="500"/>
                                        <p:tgtEl>
                                          <p:spTgt spid="18">
                                            <p:txEl>
                                              <p:pRg st="0" end="0"/>
                                            </p:txEl>
                                          </p:spTgt>
                                        </p:tgtEl>
                                      </p:cBhvr>
                                    </p:animEffect>
                                  </p:childTnLst>
                                </p:cTn>
                              </p:par>
                              <p:par>
                                <p:cTn id="21" presetID="10" presetClass="entr" presetSubtype="0" fill="hold" grpId="0" nodeType="withEffect">
                                  <p:stCondLst>
                                    <p:cond delay="1000"/>
                                  </p:stCondLst>
                                  <p:childTnLst>
                                    <p:set>
                                      <p:cBhvr>
                                        <p:cTn id="22" dur="1" fill="hold">
                                          <p:stCondLst>
                                            <p:cond delay="0"/>
                                          </p:stCondLst>
                                        </p:cTn>
                                        <p:tgtEl>
                                          <p:spTgt spid="22">
                                            <p:txEl>
                                              <p:pRg st="0" end="0"/>
                                            </p:txEl>
                                          </p:spTgt>
                                        </p:tgtEl>
                                        <p:attrNameLst>
                                          <p:attrName>style.visibility</p:attrName>
                                        </p:attrNameLst>
                                      </p:cBhvr>
                                      <p:to>
                                        <p:strVal val="visible"/>
                                      </p:to>
                                    </p:set>
                                    <p:animEffect transition="in" filter="fade">
                                      <p:cBhvr>
                                        <p:cTn id="23" dur="500"/>
                                        <p:tgtEl>
                                          <p:spTgt spid="22">
                                            <p:txEl>
                                              <p:pRg st="0" end="0"/>
                                            </p:txEl>
                                          </p:spTgt>
                                        </p:tgtEl>
                                      </p:cBhvr>
                                    </p:animEffect>
                                  </p:childTnLst>
                                </p:cTn>
                              </p:par>
                              <p:par>
                                <p:cTn id="24" presetID="10" presetClass="entr" presetSubtype="0" fill="hold" nodeType="withEffect">
                                  <p:stCondLst>
                                    <p:cond delay="100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8" grpId="0" build="p">
        <p:tmplLst>
          <p:tmpl lvl="1">
            <p:tnLst>
              <p:par>
                <p:cTn presetID="10" presetClass="entr" presetSubtype="0" fill="hold" nodeType="withEffect">
                  <p:stCondLst>
                    <p:cond delay="10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22" grpId="0" build="p">
        <p:tmplLst>
          <p:tmpl lvl="1">
            <p:tnLst>
              <p:par>
                <p:cTn presetID="10" presetClass="entr" presetSubtype="0" fill="hold" nodeType="withEffect">
                  <p:stCondLst>
                    <p:cond delay="10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B61BEF0D-F0BB-DE4B-95CE-6DB70DBA9567}" type="datetimeFigureOut">
              <a:rPr lang="en-US" smtClean="0"/>
              <a:pPr/>
              <a:t>10/5/2017</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65360300"/>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10/5/2017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3374055400"/>
      </p:ext>
    </p:extLst>
  </p:cSld>
  <p:clrMapOvr>
    <a:masterClrMapping/>
  </p:clrMapOvr>
  <p:transition spd="slow">
    <p:push dir="u"/>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10/5/2017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21447296"/>
      </p:ext>
    </p:extLst>
  </p:cSld>
  <p:clrMapOvr>
    <a:masterClrMapping/>
  </p:clrMapOvr>
  <p:transition spd="slow">
    <p:push dir="u"/>
  </p:transition>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10/5/2017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46006173"/>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10/5/2017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18626501"/>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0"/>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10/5/2017</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116602458"/>
      </p:ext>
    </p:extLst>
  </p:cSld>
  <p:clrMapOvr>
    <a:masterClrMapping/>
  </p:clrMapOvr>
  <p:transition spd="slow">
    <p:push dir="u"/>
  </p:transition>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10/5/2017</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53975283"/>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B61BEF0D-F0BB-DE4B-95CE-6DB70DBA9567}" type="datetimeFigureOut">
              <a:rPr lang="en-US" smtClean="0"/>
              <a:pPr/>
              <a:t>10/5/2017</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5">
                <a:duotone>
                  <a:schemeClr val="accent1">
                    <a:shade val="45000"/>
                    <a:satMod val="135000"/>
                  </a:schemeClr>
                  <a:prstClr val="white"/>
                </a:duotone>
                <a:extLst>
                  <a:ext uri="{BEBA8EAE-BF5A-486C-A8C5-ECC9F3942E4B}">
                    <a14:imgProps xmlns:a14="http://schemas.microsoft.com/office/drawing/2010/main">
                      <a14:imgLayer r:embed="rId16">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0">
                <a:solidFill>
                  <a:srgbClr val="FFFFFF"/>
                </a:solidFill>
                <a:latin typeface="+mj-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32094828"/>
      </p:ext>
    </p:extLst>
  </p:cSld>
  <p:clrMap bg1="lt1" tx1="dk1" bg2="lt2" tx2="dk2" accent1="accent1" accent2="accent2" accent3="accent3" accent4="accent4" accent5="accent5" accent6="accent6" hlink="hlink" folHlink="folHlink"/>
  <p:sldLayoutIdLst>
    <p:sldLayoutId id="2147484101" r:id="rId1"/>
    <p:sldLayoutId id="2147484102" r:id="rId2"/>
    <p:sldLayoutId id="2147484103" r:id="rId3"/>
    <p:sldLayoutId id="2147484104" r:id="rId4"/>
    <p:sldLayoutId id="2147484105" r:id="rId5"/>
    <p:sldLayoutId id="2147484106" r:id="rId6"/>
    <p:sldLayoutId id="2147484107" r:id="rId7"/>
    <p:sldLayoutId id="2147484108" r:id="rId8"/>
    <p:sldLayoutId id="2147484109" r:id="rId9"/>
    <p:sldLayoutId id="2147484110" r:id="rId10"/>
    <p:sldLayoutId id="2147484111" r:id="rId11"/>
    <p:sldLayoutId id="2147484112" r:id="rId12"/>
    <p:sldLayoutId id="2147484113" r:id="rId13"/>
  </p:sldLayoutIdLst>
  <p:transition spd="slow">
    <p:push dir="u"/>
  </p:transition>
  <p:txStyles>
    <p:titleStyle>
      <a:lvl1pPr algn="l" defTabSz="914400" rtl="0" eaLnBrk="1" latinLnBrk="0" hangingPunct="1">
        <a:lnSpc>
          <a:spcPct val="90000"/>
        </a:lnSpc>
        <a:spcBef>
          <a:spcPct val="0"/>
        </a:spcBef>
        <a:buNone/>
        <a:defRPr sz="4800" kern="1200" cap="none" baseline="0">
          <a:blipFill>
            <a:blip r:embed="rId17">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3C737B-6556-4826-B39B-C29D272569ED}" type="datetimeFigureOut">
              <a:rPr lang="en-US" smtClean="0"/>
              <a:t>10/5/2017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6B7927-C468-4E27-9C53-C04C6D9E1EB0}" type="slidenum">
              <a:rPr lang="en-US" smtClean="0"/>
              <a:t>‹#›</a:t>
            </a:fld>
            <a:endParaRPr lang="en-US"/>
          </a:p>
        </p:txBody>
      </p:sp>
    </p:spTree>
    <p:extLst>
      <p:ext uri="{BB962C8B-B14F-4D97-AF65-F5344CB8AC3E}">
        <p14:creationId xmlns:p14="http://schemas.microsoft.com/office/powerpoint/2010/main" val="831955155"/>
      </p:ext>
    </p:extLst>
  </p:cSld>
  <p:clrMap bg1="lt1" tx1="dk1" bg2="lt2" tx2="dk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 id="2147484128" r:id="rId14"/>
    <p:sldLayoutId id="214748412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37.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1.jp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www.bougiefever.com/"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8" Type="http://schemas.openxmlformats.org/officeDocument/2006/relationships/hyperlink" Target="mailto:anne.bougie@gmail.com" TargetMode="External"/><Relationship Id="rId3" Type="http://schemas.openxmlformats.org/officeDocument/2006/relationships/hyperlink" Target="https://www.slideshare.net/AnneBougie/azure-database-options-nosql-vs-sql" TargetMode="External"/><Relationship Id="rId7" Type="http://schemas.openxmlformats.org/officeDocument/2006/relationships/hyperlink" Target="https://docs.microsoft.com/en-us/azure/cosmos-db/"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jimwebber.org/2011/02/on-sharding-graph-databases/" TargetMode="External"/><Relationship Id="rId11" Type="http://schemas.openxmlformats.org/officeDocument/2006/relationships/image" Target="../media/image44.png"/><Relationship Id="rId5" Type="http://schemas.openxmlformats.org/officeDocument/2006/relationships/hyperlink" Target="http://a.co/1YwtJ47" TargetMode="External"/><Relationship Id="rId10" Type="http://schemas.openxmlformats.org/officeDocument/2006/relationships/hyperlink" Target="https://github.com/Bougiefever" TargetMode="External"/><Relationship Id="rId4" Type="http://schemas.openxmlformats.org/officeDocument/2006/relationships/hyperlink" Target="https://ayende.com/blog/4500/that-no-sql-thing-column-family-databases" TargetMode="External"/><Relationship Id="rId9" Type="http://schemas.openxmlformats.org/officeDocument/2006/relationships/hyperlink" Target="http://www.bougiefever.com/"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Fun Facts</a:t>
            </a:r>
          </a:p>
        </p:txBody>
      </p:sp>
      <p:sp>
        <p:nvSpPr>
          <p:cNvPr id="5" name="Content Placeholder 4"/>
          <p:cNvSpPr>
            <a:spLocks noGrp="1"/>
          </p:cNvSpPr>
          <p:nvPr>
            <p:ph idx="1"/>
          </p:nvPr>
        </p:nvSpPr>
        <p:spPr/>
        <p:txBody>
          <a:bodyPr>
            <a:normAutofit/>
          </a:bodyPr>
          <a:lstStyle/>
          <a:p>
            <a:r>
              <a:rPr lang="en-US" dirty="0"/>
              <a:t>The name “</a:t>
            </a:r>
            <a:r>
              <a:rPr lang="en-US" b="1" dirty="0"/>
              <a:t>NoSQL</a:t>
            </a:r>
            <a:r>
              <a:rPr lang="en-US" dirty="0"/>
              <a:t>” was in fact first used by Carlo </a:t>
            </a:r>
            <a:r>
              <a:rPr lang="en-US" dirty="0" err="1"/>
              <a:t>Strozzi</a:t>
            </a:r>
            <a:r>
              <a:rPr lang="en-US" dirty="0"/>
              <a:t> in 1998 as the name of file-based database he was developing. It was a relational database.</a:t>
            </a:r>
          </a:p>
          <a:p>
            <a:r>
              <a:rPr lang="en-US" dirty="0"/>
              <a:t>Neal Ford coined the term Polyglot Programming in 2006</a:t>
            </a:r>
          </a:p>
          <a:p>
            <a:r>
              <a:rPr lang="en-US" dirty="0"/>
              <a:t>SABRE, a database still used in the airline industry, predates relational databases (however, they began using a relational database is 2001)</a:t>
            </a:r>
          </a:p>
          <a:p>
            <a:r>
              <a:rPr lang="en-US" dirty="0"/>
              <a:t>Ingres and System R were two early relational database prototypes in the 70s</a:t>
            </a:r>
          </a:p>
          <a:p>
            <a:r>
              <a:rPr lang="en-US" dirty="0"/>
              <a:t>The term "relational database" was invented by E. F. Codd at IBM in 1970</a:t>
            </a:r>
          </a:p>
          <a:p>
            <a:r>
              <a:rPr lang="en-US" dirty="0"/>
              <a:t>Some claim that “NoSQL” now means “Not Only SQL”, and that it isn’t anti-relational</a:t>
            </a:r>
          </a:p>
          <a:p>
            <a:r>
              <a:rPr lang="en-US" dirty="0"/>
              <a:t>Rackspace used the term “NoSQL” for a conference in 2009. </a:t>
            </a:r>
          </a:p>
          <a:p>
            <a:r>
              <a:rPr lang="en-US" dirty="0"/>
              <a:t>Terms: “Relational Winter” gives way to “Database Thaw” (ok, not a fact, but still fun)</a:t>
            </a:r>
          </a:p>
        </p:txBody>
      </p:sp>
    </p:spTree>
    <p:extLst>
      <p:ext uri="{BB962C8B-B14F-4D97-AF65-F5344CB8AC3E}">
        <p14:creationId xmlns:p14="http://schemas.microsoft.com/office/powerpoint/2010/main" val="4191152782"/>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flipH="1">
            <a:off x="5400964" y="327245"/>
            <a:ext cx="43227" cy="6281374"/>
          </a:xfrm>
          <a:prstGeom prst="line">
            <a:avLst/>
          </a:prstGeom>
          <a:ln w="50800"/>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1380423" y="327245"/>
            <a:ext cx="1874849" cy="461665"/>
          </a:xfrm>
          <a:prstGeom prst="rect">
            <a:avLst/>
          </a:prstGeom>
          <a:noFill/>
        </p:spPr>
        <p:txBody>
          <a:bodyPr wrap="square" rtlCol="0">
            <a:spAutoFit/>
          </a:bodyPr>
          <a:lstStyle/>
          <a:p>
            <a:pPr algn="ctr"/>
            <a:r>
              <a:rPr lang="en-US" sz="2400" dirty="0">
                <a:solidFill>
                  <a:schemeClr val="accent2"/>
                </a:solidFill>
                <a:latin typeface="+mj-lt"/>
              </a:rPr>
              <a:t>SQL</a:t>
            </a:r>
          </a:p>
        </p:txBody>
      </p:sp>
      <p:sp>
        <p:nvSpPr>
          <p:cNvPr id="12" name="TextBox 11"/>
          <p:cNvSpPr txBox="1"/>
          <p:nvPr/>
        </p:nvSpPr>
        <p:spPr>
          <a:xfrm>
            <a:off x="7170783" y="351557"/>
            <a:ext cx="1874849" cy="461665"/>
          </a:xfrm>
          <a:prstGeom prst="rect">
            <a:avLst/>
          </a:prstGeom>
          <a:noFill/>
        </p:spPr>
        <p:txBody>
          <a:bodyPr wrap="square" rtlCol="0">
            <a:spAutoFit/>
          </a:bodyPr>
          <a:lstStyle/>
          <a:p>
            <a:pPr algn="ctr"/>
            <a:r>
              <a:rPr lang="en-US" sz="2400" dirty="0">
                <a:solidFill>
                  <a:schemeClr val="accent2"/>
                </a:solidFill>
                <a:latin typeface="+mj-lt"/>
              </a:rPr>
              <a:t>NoSQL</a:t>
            </a:r>
          </a:p>
        </p:txBody>
      </p:sp>
      <p:pic>
        <p:nvPicPr>
          <p:cNvPr id="14" name="Picture 13"/>
          <p:cNvPicPr>
            <a:picLocks noChangeAspect="1"/>
          </p:cNvPicPr>
          <p:nvPr/>
        </p:nvPicPr>
        <p:blipFill>
          <a:blip r:embed="rId3"/>
          <a:stretch>
            <a:fillRect/>
          </a:stretch>
        </p:blipFill>
        <p:spPr>
          <a:xfrm>
            <a:off x="1896963" y="3117272"/>
            <a:ext cx="1254400" cy="1926647"/>
          </a:xfrm>
          <a:prstGeom prst="rect">
            <a:avLst/>
          </a:prstGeom>
        </p:spPr>
      </p:pic>
      <p:pic>
        <p:nvPicPr>
          <p:cNvPr id="15" name="Picture 14"/>
          <p:cNvPicPr>
            <a:picLocks noChangeAspect="1"/>
          </p:cNvPicPr>
          <p:nvPr/>
        </p:nvPicPr>
        <p:blipFill>
          <a:blip r:embed="rId3"/>
          <a:stretch>
            <a:fillRect/>
          </a:stretch>
        </p:blipFill>
        <p:spPr>
          <a:xfrm>
            <a:off x="7543353" y="2991844"/>
            <a:ext cx="1254400" cy="1926647"/>
          </a:xfrm>
          <a:prstGeom prst="rect">
            <a:avLst/>
          </a:prstGeom>
        </p:spPr>
      </p:pic>
      <p:pic>
        <p:nvPicPr>
          <p:cNvPr id="17" name="Picture 16"/>
          <p:cNvPicPr>
            <a:picLocks noChangeAspect="1"/>
          </p:cNvPicPr>
          <p:nvPr/>
        </p:nvPicPr>
        <p:blipFill>
          <a:blip r:embed="rId3"/>
          <a:stretch>
            <a:fillRect/>
          </a:stretch>
        </p:blipFill>
        <p:spPr>
          <a:xfrm>
            <a:off x="627735" y="1125546"/>
            <a:ext cx="3792855" cy="5825490"/>
          </a:xfrm>
          <a:prstGeom prst="rect">
            <a:avLst/>
          </a:prstGeom>
        </p:spPr>
      </p:pic>
      <p:pic>
        <p:nvPicPr>
          <p:cNvPr id="18" name="Picture 17"/>
          <p:cNvPicPr>
            <a:picLocks noChangeAspect="1"/>
          </p:cNvPicPr>
          <p:nvPr/>
        </p:nvPicPr>
        <p:blipFill>
          <a:blip r:embed="rId3"/>
          <a:stretch>
            <a:fillRect/>
          </a:stretch>
        </p:blipFill>
        <p:spPr>
          <a:xfrm>
            <a:off x="7860228" y="3478536"/>
            <a:ext cx="620649" cy="953262"/>
          </a:xfrm>
          <a:prstGeom prst="rect">
            <a:avLst/>
          </a:prstGeom>
        </p:spPr>
      </p:pic>
      <p:pic>
        <p:nvPicPr>
          <p:cNvPr id="19" name="Picture 18"/>
          <p:cNvPicPr>
            <a:picLocks noChangeAspect="1"/>
          </p:cNvPicPr>
          <p:nvPr/>
        </p:nvPicPr>
        <p:blipFill>
          <a:blip r:embed="rId3"/>
          <a:stretch>
            <a:fillRect/>
          </a:stretch>
        </p:blipFill>
        <p:spPr>
          <a:xfrm>
            <a:off x="7170783" y="987001"/>
            <a:ext cx="620649" cy="953262"/>
          </a:xfrm>
          <a:prstGeom prst="rect">
            <a:avLst/>
          </a:prstGeom>
        </p:spPr>
      </p:pic>
      <p:pic>
        <p:nvPicPr>
          <p:cNvPr id="20" name="Picture 19"/>
          <p:cNvPicPr>
            <a:picLocks noChangeAspect="1"/>
          </p:cNvPicPr>
          <p:nvPr/>
        </p:nvPicPr>
        <p:blipFill>
          <a:blip r:embed="rId3"/>
          <a:stretch>
            <a:fillRect/>
          </a:stretch>
        </p:blipFill>
        <p:spPr>
          <a:xfrm>
            <a:off x="8132039" y="987001"/>
            <a:ext cx="620649" cy="953262"/>
          </a:xfrm>
          <a:prstGeom prst="rect">
            <a:avLst/>
          </a:prstGeom>
        </p:spPr>
      </p:pic>
      <p:pic>
        <p:nvPicPr>
          <p:cNvPr id="21" name="Picture 20"/>
          <p:cNvPicPr>
            <a:picLocks noChangeAspect="1"/>
          </p:cNvPicPr>
          <p:nvPr/>
        </p:nvPicPr>
        <p:blipFill>
          <a:blip r:embed="rId3"/>
          <a:stretch>
            <a:fillRect/>
          </a:stretch>
        </p:blipFill>
        <p:spPr>
          <a:xfrm>
            <a:off x="9186619" y="987001"/>
            <a:ext cx="620649" cy="953262"/>
          </a:xfrm>
          <a:prstGeom prst="rect">
            <a:avLst/>
          </a:prstGeom>
        </p:spPr>
      </p:pic>
      <p:grpSp>
        <p:nvGrpSpPr>
          <p:cNvPr id="26" name="Group 25"/>
          <p:cNvGrpSpPr/>
          <p:nvPr/>
        </p:nvGrpSpPr>
        <p:grpSpPr>
          <a:xfrm>
            <a:off x="6183992" y="2132244"/>
            <a:ext cx="3623276" cy="953262"/>
            <a:chOff x="5333092" y="2132244"/>
            <a:chExt cx="3623276" cy="953262"/>
          </a:xfrm>
        </p:grpSpPr>
        <p:pic>
          <p:nvPicPr>
            <p:cNvPr id="22" name="Picture 21"/>
            <p:cNvPicPr>
              <a:picLocks noChangeAspect="1"/>
            </p:cNvPicPr>
            <p:nvPr/>
          </p:nvPicPr>
          <p:blipFill>
            <a:blip r:embed="rId3"/>
            <a:stretch>
              <a:fillRect/>
            </a:stretch>
          </p:blipFill>
          <p:spPr>
            <a:xfrm>
              <a:off x="6319883" y="2132244"/>
              <a:ext cx="620649" cy="953262"/>
            </a:xfrm>
            <a:prstGeom prst="rect">
              <a:avLst/>
            </a:prstGeom>
          </p:spPr>
        </p:pic>
        <p:pic>
          <p:nvPicPr>
            <p:cNvPr id="23" name="Picture 22"/>
            <p:cNvPicPr>
              <a:picLocks noChangeAspect="1"/>
            </p:cNvPicPr>
            <p:nvPr/>
          </p:nvPicPr>
          <p:blipFill>
            <a:blip r:embed="rId3"/>
            <a:stretch>
              <a:fillRect/>
            </a:stretch>
          </p:blipFill>
          <p:spPr>
            <a:xfrm>
              <a:off x="7281139" y="2132244"/>
              <a:ext cx="620649" cy="953262"/>
            </a:xfrm>
            <a:prstGeom prst="rect">
              <a:avLst/>
            </a:prstGeom>
          </p:spPr>
        </p:pic>
        <p:pic>
          <p:nvPicPr>
            <p:cNvPr id="24" name="Picture 23"/>
            <p:cNvPicPr>
              <a:picLocks noChangeAspect="1"/>
            </p:cNvPicPr>
            <p:nvPr/>
          </p:nvPicPr>
          <p:blipFill>
            <a:blip r:embed="rId3"/>
            <a:stretch>
              <a:fillRect/>
            </a:stretch>
          </p:blipFill>
          <p:spPr>
            <a:xfrm>
              <a:off x="8335719" y="2132244"/>
              <a:ext cx="620649" cy="953262"/>
            </a:xfrm>
            <a:prstGeom prst="rect">
              <a:avLst/>
            </a:prstGeom>
          </p:spPr>
        </p:pic>
        <p:pic>
          <p:nvPicPr>
            <p:cNvPr id="25" name="Picture 24"/>
            <p:cNvPicPr>
              <a:picLocks noChangeAspect="1"/>
            </p:cNvPicPr>
            <p:nvPr/>
          </p:nvPicPr>
          <p:blipFill>
            <a:blip r:embed="rId3"/>
            <a:stretch>
              <a:fillRect/>
            </a:stretch>
          </p:blipFill>
          <p:spPr>
            <a:xfrm>
              <a:off x="5333092" y="2132244"/>
              <a:ext cx="620649" cy="953262"/>
            </a:xfrm>
            <a:prstGeom prst="rect">
              <a:avLst/>
            </a:prstGeom>
          </p:spPr>
        </p:pic>
      </p:grpSp>
      <p:grpSp>
        <p:nvGrpSpPr>
          <p:cNvPr id="27" name="Group 26"/>
          <p:cNvGrpSpPr/>
          <p:nvPr/>
        </p:nvGrpSpPr>
        <p:grpSpPr>
          <a:xfrm>
            <a:off x="6183992" y="3358371"/>
            <a:ext cx="3623276" cy="953262"/>
            <a:chOff x="5333092" y="2132244"/>
            <a:chExt cx="3623276" cy="953262"/>
          </a:xfrm>
        </p:grpSpPr>
        <p:pic>
          <p:nvPicPr>
            <p:cNvPr id="28" name="Picture 27"/>
            <p:cNvPicPr>
              <a:picLocks noChangeAspect="1"/>
            </p:cNvPicPr>
            <p:nvPr/>
          </p:nvPicPr>
          <p:blipFill>
            <a:blip r:embed="rId3"/>
            <a:stretch>
              <a:fillRect/>
            </a:stretch>
          </p:blipFill>
          <p:spPr>
            <a:xfrm>
              <a:off x="6319883" y="2132244"/>
              <a:ext cx="620649" cy="953262"/>
            </a:xfrm>
            <a:prstGeom prst="rect">
              <a:avLst/>
            </a:prstGeom>
          </p:spPr>
        </p:pic>
        <p:pic>
          <p:nvPicPr>
            <p:cNvPr id="29" name="Picture 28"/>
            <p:cNvPicPr>
              <a:picLocks noChangeAspect="1"/>
            </p:cNvPicPr>
            <p:nvPr/>
          </p:nvPicPr>
          <p:blipFill>
            <a:blip r:embed="rId3"/>
            <a:stretch>
              <a:fillRect/>
            </a:stretch>
          </p:blipFill>
          <p:spPr>
            <a:xfrm>
              <a:off x="7281139" y="2132244"/>
              <a:ext cx="620649" cy="953262"/>
            </a:xfrm>
            <a:prstGeom prst="rect">
              <a:avLst/>
            </a:prstGeom>
          </p:spPr>
        </p:pic>
        <p:pic>
          <p:nvPicPr>
            <p:cNvPr id="30" name="Picture 29"/>
            <p:cNvPicPr>
              <a:picLocks noChangeAspect="1"/>
            </p:cNvPicPr>
            <p:nvPr/>
          </p:nvPicPr>
          <p:blipFill>
            <a:blip r:embed="rId3"/>
            <a:stretch>
              <a:fillRect/>
            </a:stretch>
          </p:blipFill>
          <p:spPr>
            <a:xfrm>
              <a:off x="8335719" y="2132244"/>
              <a:ext cx="620649" cy="953262"/>
            </a:xfrm>
            <a:prstGeom prst="rect">
              <a:avLst/>
            </a:prstGeom>
          </p:spPr>
        </p:pic>
        <p:pic>
          <p:nvPicPr>
            <p:cNvPr id="31" name="Picture 30"/>
            <p:cNvPicPr>
              <a:picLocks noChangeAspect="1"/>
            </p:cNvPicPr>
            <p:nvPr/>
          </p:nvPicPr>
          <p:blipFill>
            <a:blip r:embed="rId3"/>
            <a:stretch>
              <a:fillRect/>
            </a:stretch>
          </p:blipFill>
          <p:spPr>
            <a:xfrm>
              <a:off x="5333092" y="2132244"/>
              <a:ext cx="620649" cy="953262"/>
            </a:xfrm>
            <a:prstGeom prst="rect">
              <a:avLst/>
            </a:prstGeom>
          </p:spPr>
        </p:pic>
      </p:grpSp>
      <p:grpSp>
        <p:nvGrpSpPr>
          <p:cNvPr id="32" name="Group 31"/>
          <p:cNvGrpSpPr/>
          <p:nvPr/>
        </p:nvGrpSpPr>
        <p:grpSpPr>
          <a:xfrm>
            <a:off x="6183992" y="4584498"/>
            <a:ext cx="3623276" cy="953262"/>
            <a:chOff x="5333092" y="2132244"/>
            <a:chExt cx="3623276" cy="953262"/>
          </a:xfrm>
        </p:grpSpPr>
        <p:pic>
          <p:nvPicPr>
            <p:cNvPr id="33" name="Picture 32"/>
            <p:cNvPicPr>
              <a:picLocks noChangeAspect="1"/>
            </p:cNvPicPr>
            <p:nvPr/>
          </p:nvPicPr>
          <p:blipFill>
            <a:blip r:embed="rId3"/>
            <a:stretch>
              <a:fillRect/>
            </a:stretch>
          </p:blipFill>
          <p:spPr>
            <a:xfrm>
              <a:off x="6319883" y="2132244"/>
              <a:ext cx="620649" cy="953262"/>
            </a:xfrm>
            <a:prstGeom prst="rect">
              <a:avLst/>
            </a:prstGeom>
          </p:spPr>
        </p:pic>
        <p:pic>
          <p:nvPicPr>
            <p:cNvPr id="34" name="Picture 33"/>
            <p:cNvPicPr>
              <a:picLocks noChangeAspect="1"/>
            </p:cNvPicPr>
            <p:nvPr/>
          </p:nvPicPr>
          <p:blipFill>
            <a:blip r:embed="rId3"/>
            <a:stretch>
              <a:fillRect/>
            </a:stretch>
          </p:blipFill>
          <p:spPr>
            <a:xfrm>
              <a:off x="7281139" y="2132244"/>
              <a:ext cx="620649" cy="953262"/>
            </a:xfrm>
            <a:prstGeom prst="rect">
              <a:avLst/>
            </a:prstGeom>
          </p:spPr>
        </p:pic>
        <p:pic>
          <p:nvPicPr>
            <p:cNvPr id="35" name="Picture 34"/>
            <p:cNvPicPr>
              <a:picLocks noChangeAspect="1"/>
            </p:cNvPicPr>
            <p:nvPr/>
          </p:nvPicPr>
          <p:blipFill>
            <a:blip r:embed="rId3"/>
            <a:stretch>
              <a:fillRect/>
            </a:stretch>
          </p:blipFill>
          <p:spPr>
            <a:xfrm>
              <a:off x="8335719" y="2132244"/>
              <a:ext cx="620649" cy="953262"/>
            </a:xfrm>
            <a:prstGeom prst="rect">
              <a:avLst/>
            </a:prstGeom>
          </p:spPr>
        </p:pic>
        <p:pic>
          <p:nvPicPr>
            <p:cNvPr id="36" name="Picture 35"/>
            <p:cNvPicPr>
              <a:picLocks noChangeAspect="1"/>
            </p:cNvPicPr>
            <p:nvPr/>
          </p:nvPicPr>
          <p:blipFill>
            <a:blip r:embed="rId3"/>
            <a:stretch>
              <a:fillRect/>
            </a:stretch>
          </p:blipFill>
          <p:spPr>
            <a:xfrm>
              <a:off x="5333092" y="2132244"/>
              <a:ext cx="620649" cy="953262"/>
            </a:xfrm>
            <a:prstGeom prst="rect">
              <a:avLst/>
            </a:prstGeom>
          </p:spPr>
        </p:pic>
      </p:grpSp>
      <p:grpSp>
        <p:nvGrpSpPr>
          <p:cNvPr id="37" name="Group 36"/>
          <p:cNvGrpSpPr/>
          <p:nvPr/>
        </p:nvGrpSpPr>
        <p:grpSpPr>
          <a:xfrm>
            <a:off x="6183992" y="5778091"/>
            <a:ext cx="3623276" cy="953262"/>
            <a:chOff x="5333092" y="2132244"/>
            <a:chExt cx="3623276" cy="953262"/>
          </a:xfrm>
        </p:grpSpPr>
        <p:pic>
          <p:nvPicPr>
            <p:cNvPr id="38" name="Picture 37"/>
            <p:cNvPicPr>
              <a:picLocks noChangeAspect="1"/>
            </p:cNvPicPr>
            <p:nvPr/>
          </p:nvPicPr>
          <p:blipFill>
            <a:blip r:embed="rId3"/>
            <a:stretch>
              <a:fillRect/>
            </a:stretch>
          </p:blipFill>
          <p:spPr>
            <a:xfrm>
              <a:off x="6319883" y="2132244"/>
              <a:ext cx="620649" cy="953262"/>
            </a:xfrm>
            <a:prstGeom prst="rect">
              <a:avLst/>
            </a:prstGeom>
          </p:spPr>
        </p:pic>
        <p:pic>
          <p:nvPicPr>
            <p:cNvPr id="39" name="Picture 38"/>
            <p:cNvPicPr>
              <a:picLocks noChangeAspect="1"/>
            </p:cNvPicPr>
            <p:nvPr/>
          </p:nvPicPr>
          <p:blipFill>
            <a:blip r:embed="rId3"/>
            <a:stretch>
              <a:fillRect/>
            </a:stretch>
          </p:blipFill>
          <p:spPr>
            <a:xfrm>
              <a:off x="7281139" y="2132244"/>
              <a:ext cx="620649" cy="953262"/>
            </a:xfrm>
            <a:prstGeom prst="rect">
              <a:avLst/>
            </a:prstGeom>
          </p:spPr>
        </p:pic>
        <p:pic>
          <p:nvPicPr>
            <p:cNvPr id="40" name="Picture 39"/>
            <p:cNvPicPr>
              <a:picLocks noChangeAspect="1"/>
            </p:cNvPicPr>
            <p:nvPr/>
          </p:nvPicPr>
          <p:blipFill>
            <a:blip r:embed="rId3"/>
            <a:stretch>
              <a:fillRect/>
            </a:stretch>
          </p:blipFill>
          <p:spPr>
            <a:xfrm>
              <a:off x="8335719" y="2132244"/>
              <a:ext cx="620649" cy="953262"/>
            </a:xfrm>
            <a:prstGeom prst="rect">
              <a:avLst/>
            </a:prstGeom>
          </p:spPr>
        </p:pic>
        <p:pic>
          <p:nvPicPr>
            <p:cNvPr id="41" name="Picture 40"/>
            <p:cNvPicPr>
              <a:picLocks noChangeAspect="1"/>
            </p:cNvPicPr>
            <p:nvPr/>
          </p:nvPicPr>
          <p:blipFill>
            <a:blip r:embed="rId3"/>
            <a:stretch>
              <a:fillRect/>
            </a:stretch>
          </p:blipFill>
          <p:spPr>
            <a:xfrm>
              <a:off x="5333092" y="2132244"/>
              <a:ext cx="620649" cy="953262"/>
            </a:xfrm>
            <a:prstGeom prst="rect">
              <a:avLst/>
            </a:prstGeom>
          </p:spPr>
        </p:pic>
      </p:grpSp>
    </p:spTree>
    <p:extLst>
      <p:ext uri="{BB962C8B-B14F-4D97-AF65-F5344CB8AC3E}">
        <p14:creationId xmlns:p14="http://schemas.microsoft.com/office/powerpoint/2010/main" val="20359545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4"/>
                                        </p:tgtEl>
                                      </p:cBhvr>
                                      <p:by x="300000" y="300000"/>
                                    </p:animScale>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1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6" presetClass="emph" presetSubtype="0" fill="hold" nodeType="clickEffect">
                                  <p:stCondLst>
                                    <p:cond delay="0"/>
                                  </p:stCondLst>
                                  <p:childTnLst>
                                    <p:animScale>
                                      <p:cBhvr>
                                        <p:cTn id="13" dur="500" fill="hold"/>
                                        <p:tgtEl>
                                          <p:spTgt spid="15"/>
                                        </p:tgtEl>
                                      </p:cBhvr>
                                      <p:by x="50000" y="50000"/>
                                    </p:animScale>
                                  </p:childTnLst>
                                </p:cTn>
                              </p:par>
                            </p:childTnLst>
                          </p:cTn>
                        </p:par>
                        <p:par>
                          <p:cTn id="14" fill="hold">
                            <p:stCondLst>
                              <p:cond delay="500"/>
                            </p:stCondLst>
                            <p:childTnLst>
                              <p:par>
                                <p:cTn id="15" presetID="1" presetClass="exit" presetSubtype="0" fill="hold" nodeType="after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par>
                          <p:cTn id="19" fill="hold">
                            <p:stCondLst>
                              <p:cond delay="500"/>
                            </p:stCondLst>
                            <p:childTnLst>
                              <p:par>
                                <p:cTn id="20" presetID="0" presetClass="path" presetSubtype="0" accel="50000" decel="50000" fill="hold" nodeType="afterEffect">
                                  <p:stCondLst>
                                    <p:cond delay="0"/>
                                  </p:stCondLst>
                                  <p:childTnLst>
                                    <p:animMotion origin="layout" path="M -0.00091 -0.00903 L -0.00091 -0.0088 C -0.00065 -0.01319 -0.00026 -0.01713 -0.00026 -0.0213 C -0.00026 -0.02731 -0.00143 -0.03472 -0.00208 -0.04051 C -0.00247 -0.04444 -0.00273 -0.04861 -0.00312 -0.05255 C -0.00429 -0.06181 -0.00521 -0.06759 -0.00651 -0.07593 C -0.00755 -0.09583 -0.00651 -0.07801 -0.00833 -0.09815 C -0.00911 -0.10718 -0.00872 -0.11667 -0.01054 -0.12523 C -0.01341 -0.13912 -0.01224 -0.13264 -0.01393 -0.14444 C -0.01419 -0.14815 -0.01406 -0.15208 -0.01458 -0.15556 C -0.01471 -0.15671 -0.01536 -0.15764 -0.01562 -0.15856 C -0.01614 -0.15995 -0.0164 -0.16134 -0.01679 -0.16273 C -0.02005 -0.20833 -0.01692 -0.17268 -0.01966 -0.19491 C -0.0207 -0.2037 -0.0194 -0.19838 -0.02135 -0.20509 C -0.02187 -0.20995 -0.02396 -0.23032 -0.02526 -0.2375 C -0.02552 -0.23866 -0.02617 -0.23935 -0.02643 -0.24051 C -0.02682 -0.24167 -0.02734 -0.24306 -0.0276 -0.24444 C -0.02786 -0.24583 -0.02786 -0.24722 -0.02812 -0.24861 C -0.02851 -0.25023 -0.0289 -0.25185 -0.02929 -0.2537 C -0.03034 -0.25949 -0.02916 -0.25648 -0.03099 -0.26273 L -0.03437 -0.27477 C -0.03489 -0.27685 -0.03515 -0.27893 -0.03554 -0.28079 C -0.03581 -0.28218 -0.03581 -0.28356 -0.03607 -0.28495 C -0.03672 -0.28773 -0.03802 -0.29005 -0.03841 -0.29306 C -0.03867 -0.2956 -0.03932 -0.3 -0.0401 -0.30208 C -0.04049 -0.30301 -0.04127 -0.30347 -0.04179 -0.30417 C -0.04505 -0.31273 -0.04114 -0.30185 -0.04349 -0.31018 C -0.04401 -0.31204 -0.04466 -0.31343 -0.04518 -0.31528 C -0.04713 -0.32199 -0.04518 -0.31875 -0.04804 -0.32222 C -0.04896 -0.32893 -0.04778 -0.32431 -0.05026 -0.32824 C -0.05156 -0.33032 -0.0526 -0.33241 -0.05377 -0.33449 C -0.05429 -0.33542 -0.05469 -0.33704 -0.05547 -0.3375 L -0.05716 -0.33843 C -0.0638 -0.34792 -0.06054 -0.34514 -0.06627 -0.34861 C -0.06692 -0.34954 -0.06771 -0.35069 -0.06849 -0.35162 C -0.06901 -0.35231 -0.06966 -0.35278 -0.07018 -0.3537 C -0.07304 -0.35787 -0.07057 -0.35579 -0.07357 -0.35764 C -0.07682 -0.36343 -0.07396 -0.3588 -0.07982 -0.36574 C -0.08047 -0.36643 -0.08099 -0.36736 -0.08151 -0.36782 C -0.08307 -0.36898 -0.08463 -0.36968 -0.08607 -0.37083 C -0.08737 -0.37176 -0.08867 -0.37315 -0.0901 -0.37384 C -0.09179 -0.37477 -0.09349 -0.375 -0.09518 -0.37593 C -0.10234 -0.37917 -0.09453 -0.37685 -0.1026 -0.37893 C -0.10833 -0.38218 -0.10612 -0.38009 -0.10937 -0.3838 L -0.1151 -0.38194 C -0.11575 -0.38171 -0.11653 -0.38148 -0.11732 -0.38079 C -0.1181 -0.38032 -0.11888 -0.3794 -0.11966 -0.37893 C -0.12409 -0.37546 -0.11758 -0.38264 -0.12591 -0.37268 C -0.12969 -0.36829 -0.12643 -0.37083 -0.13034 -0.36875 C -0.13099 -0.36852 -0.13203 -0.36782 -0.13203 -0.36759 " pathEditMode="relative" rAng="0" ptsTypes="AAAAAAAAAAAAAAAAAAAAAAAAAAAAAAAAAAAAAAAAAAAAAAAAAA">
                                      <p:cBhvr>
                                        <p:cTn id="21" dur="1000" fill="hold"/>
                                        <p:tgtEl>
                                          <p:spTgt spid="18"/>
                                        </p:tgtEl>
                                        <p:attrNameLst>
                                          <p:attrName>ppt_x</p:attrName>
                                          <p:attrName>ppt_y</p:attrName>
                                        </p:attrNameLst>
                                      </p:cBhvr>
                                      <p:rCtr x="-6523" y="-18727"/>
                                    </p:animMotion>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par>
                          <p:cTn id="34" fill="hold">
                            <p:stCondLst>
                              <p:cond delay="3000"/>
                            </p:stCondLst>
                            <p:childTnLst>
                              <p:par>
                                <p:cTn id="35" presetID="10" presetClass="entr" presetSubtype="0" fill="hold" nodeType="after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par>
                          <p:cTn id="38" fill="hold">
                            <p:stCondLst>
                              <p:cond delay="3500"/>
                            </p:stCondLst>
                            <p:childTnLst>
                              <p:par>
                                <p:cTn id="39" presetID="10" presetClass="entr" presetSubtype="0" fill="hold"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par>
                          <p:cTn id="42" fill="hold">
                            <p:stCondLst>
                              <p:cond delay="4000"/>
                            </p:stCondLst>
                            <p:childTnLst>
                              <p:par>
                                <p:cTn id="43" presetID="10" presetClass="entr" presetSubtype="0" fill="hold" nodeType="after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childTnLst>
                          </p:cTn>
                        </p:par>
                        <p:par>
                          <p:cTn id="46" fill="hold">
                            <p:stCondLst>
                              <p:cond delay="4500"/>
                            </p:stCondLst>
                            <p:childTnLst>
                              <p:par>
                                <p:cTn id="47" presetID="10" presetClass="entr" presetSubtype="0" fill="hold" nodeType="after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636124" y="1879696"/>
            <a:ext cx="3715474" cy="42247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p:txBody>
          <a:bodyPr/>
          <a:lstStyle/>
          <a:p>
            <a:r>
              <a:rPr lang="en-US" dirty="0"/>
              <a:t>Impedance Mismatch</a:t>
            </a:r>
          </a:p>
        </p:txBody>
      </p:sp>
      <p:sp>
        <p:nvSpPr>
          <p:cNvPr id="2" name="TextBox 1"/>
          <p:cNvSpPr txBox="1"/>
          <p:nvPr/>
        </p:nvSpPr>
        <p:spPr>
          <a:xfrm>
            <a:off x="724613" y="1993893"/>
            <a:ext cx="2743200" cy="338554"/>
          </a:xfrm>
          <a:prstGeom prst="rect">
            <a:avLst/>
          </a:prstGeom>
          <a:noFill/>
        </p:spPr>
        <p:txBody>
          <a:bodyPr wrap="square" rtlCol="0">
            <a:spAutoFit/>
          </a:bodyPr>
          <a:lstStyle/>
          <a:p>
            <a:r>
              <a:rPr lang="en-US" sz="1600" dirty="0">
                <a:latin typeface="+mj-lt"/>
              </a:rPr>
              <a:t>Order</a:t>
            </a:r>
          </a:p>
        </p:txBody>
      </p:sp>
      <p:sp>
        <p:nvSpPr>
          <p:cNvPr id="3" name="TextBox 2"/>
          <p:cNvSpPr txBox="1"/>
          <p:nvPr/>
        </p:nvSpPr>
        <p:spPr>
          <a:xfrm>
            <a:off x="832894" y="2578675"/>
            <a:ext cx="2356258" cy="307777"/>
          </a:xfrm>
          <a:prstGeom prst="rect">
            <a:avLst/>
          </a:prstGeom>
          <a:noFill/>
        </p:spPr>
        <p:txBody>
          <a:bodyPr wrap="square" rtlCol="0">
            <a:spAutoFit/>
          </a:bodyPr>
          <a:lstStyle/>
          <a:p>
            <a:r>
              <a:rPr lang="en-US" sz="1400" b="1" dirty="0">
                <a:latin typeface="Arial Rounded MT Bold" panose="020F0704030504030204" pitchFamily="34" charset="0"/>
              </a:rPr>
              <a:t>Player: </a:t>
            </a:r>
            <a:r>
              <a:rPr lang="en-US" sz="1400" dirty="0">
                <a:latin typeface="Arial Rounded MT Bold" panose="020F0704030504030204" pitchFamily="34" charset="0"/>
              </a:rPr>
              <a:t>Mojo </a:t>
            </a:r>
            <a:r>
              <a:rPr lang="en-US" sz="1400" dirty="0" err="1">
                <a:latin typeface="Arial Rounded MT Bold" panose="020F0704030504030204" pitchFamily="34" charset="0"/>
              </a:rPr>
              <a:t>Jojo</a:t>
            </a:r>
            <a:endParaRPr lang="en-US" sz="1400" dirty="0">
              <a:latin typeface="Arial Rounded MT Bold" panose="020F0704030504030204" pitchFamily="34" charset="0"/>
            </a:endParaRPr>
          </a:p>
        </p:txBody>
      </p:sp>
      <p:sp>
        <p:nvSpPr>
          <p:cNvPr id="4" name="TextBox 3"/>
          <p:cNvSpPr txBox="1"/>
          <p:nvPr/>
        </p:nvSpPr>
        <p:spPr>
          <a:xfrm>
            <a:off x="724613" y="3206884"/>
            <a:ext cx="2472005" cy="338554"/>
          </a:xfrm>
          <a:prstGeom prst="rect">
            <a:avLst/>
          </a:prstGeom>
          <a:noFill/>
        </p:spPr>
        <p:txBody>
          <a:bodyPr wrap="square" rtlCol="0">
            <a:spAutoFit/>
          </a:bodyPr>
          <a:lstStyle/>
          <a:p>
            <a:r>
              <a:rPr lang="en-US" sz="1600" b="1" dirty="0">
                <a:latin typeface="Arial Rounded MT Bold" panose="020F0704030504030204" pitchFamily="34" charset="0"/>
              </a:rPr>
              <a:t>In-App Purchase</a:t>
            </a:r>
          </a:p>
        </p:txBody>
      </p:sp>
      <p:sp>
        <p:nvSpPr>
          <p:cNvPr id="15" name="TextBox 14"/>
          <p:cNvSpPr txBox="1"/>
          <p:nvPr/>
        </p:nvSpPr>
        <p:spPr>
          <a:xfrm>
            <a:off x="832893" y="2293775"/>
            <a:ext cx="1824693" cy="307777"/>
          </a:xfrm>
          <a:prstGeom prst="rect">
            <a:avLst/>
          </a:prstGeom>
          <a:noFill/>
        </p:spPr>
        <p:txBody>
          <a:bodyPr wrap="square" rtlCol="0">
            <a:spAutoFit/>
          </a:bodyPr>
          <a:lstStyle/>
          <a:p>
            <a:r>
              <a:rPr lang="en-US" sz="1400" b="1" dirty="0">
                <a:latin typeface="Arial Rounded MT Bold" panose="020F0704030504030204" pitchFamily="34" charset="0"/>
              </a:rPr>
              <a:t>Order Id: </a:t>
            </a:r>
            <a:r>
              <a:rPr lang="en-US" sz="1400" dirty="0">
                <a:latin typeface="Arial Rounded MT Bold" panose="020F0704030504030204" pitchFamily="34" charset="0"/>
              </a:rPr>
              <a:t>1234</a:t>
            </a:r>
          </a:p>
        </p:txBody>
      </p:sp>
      <p:pic>
        <p:nvPicPr>
          <p:cNvPr id="17" name="Picture 16"/>
          <p:cNvPicPr>
            <a:picLocks noChangeAspect="1"/>
          </p:cNvPicPr>
          <p:nvPr/>
        </p:nvPicPr>
        <p:blipFill>
          <a:blip r:embed="rId3"/>
          <a:stretch>
            <a:fillRect/>
          </a:stretch>
        </p:blipFill>
        <p:spPr>
          <a:xfrm>
            <a:off x="9729427" y="44726"/>
            <a:ext cx="2218178" cy="1774542"/>
          </a:xfrm>
          <a:prstGeom prst="rect">
            <a:avLst/>
          </a:prstGeom>
        </p:spPr>
      </p:pic>
      <p:sp>
        <p:nvSpPr>
          <p:cNvPr id="18" name="TextBox 17"/>
          <p:cNvSpPr txBox="1"/>
          <p:nvPr/>
        </p:nvSpPr>
        <p:spPr>
          <a:xfrm>
            <a:off x="736188" y="4721373"/>
            <a:ext cx="1932974" cy="338554"/>
          </a:xfrm>
          <a:prstGeom prst="rect">
            <a:avLst/>
          </a:prstGeom>
          <a:noFill/>
        </p:spPr>
        <p:txBody>
          <a:bodyPr wrap="square" rtlCol="0">
            <a:spAutoFit/>
          </a:bodyPr>
          <a:lstStyle/>
          <a:p>
            <a:r>
              <a:rPr lang="en-US" sz="1600" b="1" dirty="0">
                <a:latin typeface="Arial Rounded MT Bold" panose="020F0704030504030204" pitchFamily="34" charset="0"/>
              </a:rPr>
              <a:t>Financial</a:t>
            </a:r>
          </a:p>
        </p:txBody>
      </p:sp>
      <p:sp>
        <p:nvSpPr>
          <p:cNvPr id="19" name="TextBox 18"/>
          <p:cNvSpPr txBox="1"/>
          <p:nvPr/>
        </p:nvSpPr>
        <p:spPr>
          <a:xfrm>
            <a:off x="844469" y="5090705"/>
            <a:ext cx="3414531" cy="307777"/>
          </a:xfrm>
          <a:prstGeom prst="rect">
            <a:avLst/>
          </a:prstGeom>
          <a:noFill/>
        </p:spPr>
        <p:txBody>
          <a:bodyPr wrap="square" rtlCol="0">
            <a:spAutoFit/>
          </a:bodyPr>
          <a:lstStyle/>
          <a:p>
            <a:r>
              <a:rPr lang="en-US" sz="1400" b="1" dirty="0">
                <a:latin typeface="Arial Rounded MT Bold" panose="020F0704030504030204" pitchFamily="34" charset="0"/>
              </a:rPr>
              <a:t>Credit Card: </a:t>
            </a:r>
            <a:r>
              <a:rPr lang="en-US" sz="1400" dirty="0">
                <a:latin typeface="Arial Rounded MT Bold" panose="020F0704030504030204" pitchFamily="34" charset="0"/>
              </a:rPr>
              <a:t>4012888888881881</a:t>
            </a:r>
            <a:endParaRPr lang="en-US" sz="1400" b="1" dirty="0">
              <a:latin typeface="Arial Rounded MT Bold" panose="020F0704030504030204" pitchFamily="34" charset="0"/>
            </a:endParaRPr>
          </a:p>
        </p:txBody>
      </p:sp>
      <p:sp>
        <p:nvSpPr>
          <p:cNvPr id="22" name="TextBox 21"/>
          <p:cNvSpPr txBox="1"/>
          <p:nvPr/>
        </p:nvSpPr>
        <p:spPr>
          <a:xfrm>
            <a:off x="844469" y="5387188"/>
            <a:ext cx="2858947" cy="369332"/>
          </a:xfrm>
          <a:prstGeom prst="rect">
            <a:avLst/>
          </a:prstGeom>
          <a:noFill/>
        </p:spPr>
        <p:txBody>
          <a:bodyPr wrap="square" rtlCol="0">
            <a:spAutoFit/>
          </a:bodyPr>
          <a:lstStyle/>
          <a:p>
            <a:r>
              <a:rPr lang="en-US" sz="1400" b="1" dirty="0">
                <a:latin typeface="Arial Rounded MT Bold" panose="020F0704030504030204" pitchFamily="34" charset="0"/>
              </a:rPr>
              <a:t>Expiration:</a:t>
            </a:r>
            <a:r>
              <a:rPr lang="en-US" dirty="0"/>
              <a:t> </a:t>
            </a:r>
            <a:r>
              <a:rPr lang="en-US" sz="1400" dirty="0">
                <a:latin typeface="Arial Rounded MT Bold" panose="020F0704030504030204" pitchFamily="34" charset="0"/>
              </a:rPr>
              <a:t>5/2020</a:t>
            </a:r>
          </a:p>
        </p:txBody>
      </p:sp>
      <p:sp>
        <p:nvSpPr>
          <p:cNvPr id="25" name="Rectangle 24"/>
          <p:cNvSpPr/>
          <p:nvPr/>
        </p:nvSpPr>
        <p:spPr>
          <a:xfrm>
            <a:off x="703516" y="1993893"/>
            <a:ext cx="3516259" cy="98022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703516" y="3187510"/>
            <a:ext cx="3534387" cy="131243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03516" y="4713330"/>
            <a:ext cx="3534387" cy="11609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2" name="Table 31"/>
          <p:cNvGraphicFramePr>
            <a:graphicFrameLocks noGrp="1"/>
          </p:cNvGraphicFramePr>
          <p:nvPr>
            <p:extLst>
              <p:ext uri="{D42A27DB-BD31-4B8C-83A1-F6EECF244321}">
                <p14:modId xmlns:p14="http://schemas.microsoft.com/office/powerpoint/2010/main" val="1748356677"/>
              </p:ext>
            </p:extLst>
          </p:nvPr>
        </p:nvGraphicFramePr>
        <p:xfrm>
          <a:off x="832894" y="3594018"/>
          <a:ext cx="3130955" cy="741680"/>
        </p:xfrm>
        <a:graphic>
          <a:graphicData uri="http://schemas.openxmlformats.org/drawingml/2006/table">
            <a:tbl>
              <a:tblPr firstRow="1" bandRow="1">
                <a:tableStyleId>{69CF1AB2-1976-4502-BF36-3FF5EA218861}</a:tableStyleId>
              </a:tblPr>
              <a:tblGrid>
                <a:gridCol w="594676">
                  <a:extLst>
                    <a:ext uri="{9D8B030D-6E8A-4147-A177-3AD203B41FA5}">
                      <a16:colId xmlns:a16="http://schemas.microsoft.com/office/drawing/2014/main" val="3936892741"/>
                    </a:ext>
                  </a:extLst>
                </a:gridCol>
                <a:gridCol w="970801">
                  <a:extLst>
                    <a:ext uri="{9D8B030D-6E8A-4147-A177-3AD203B41FA5}">
                      <a16:colId xmlns:a16="http://schemas.microsoft.com/office/drawing/2014/main" val="931285357"/>
                    </a:ext>
                  </a:extLst>
                </a:gridCol>
                <a:gridCol w="782739">
                  <a:extLst>
                    <a:ext uri="{9D8B030D-6E8A-4147-A177-3AD203B41FA5}">
                      <a16:colId xmlns:a16="http://schemas.microsoft.com/office/drawing/2014/main" val="473757402"/>
                    </a:ext>
                  </a:extLst>
                </a:gridCol>
                <a:gridCol w="782739">
                  <a:extLst>
                    <a:ext uri="{9D8B030D-6E8A-4147-A177-3AD203B41FA5}">
                      <a16:colId xmlns:a16="http://schemas.microsoft.com/office/drawing/2014/main" val="1279506030"/>
                    </a:ext>
                  </a:extLst>
                </a:gridCol>
              </a:tblGrid>
              <a:tr h="370840">
                <a:tc>
                  <a:txBody>
                    <a:bodyPr/>
                    <a:lstStyle/>
                    <a:p>
                      <a:r>
                        <a:rPr lang="en-US" sz="1400" b="0" dirty="0">
                          <a:latin typeface="Arial Rounded MT Bold" panose="020F0704030504030204" pitchFamily="34" charset="0"/>
                        </a:rPr>
                        <a:t>1</a:t>
                      </a:r>
                    </a:p>
                  </a:txBody>
                  <a:tcPr/>
                </a:tc>
                <a:tc>
                  <a:txBody>
                    <a:bodyPr/>
                    <a:lstStyle/>
                    <a:p>
                      <a:r>
                        <a:rPr lang="en-US" sz="1400" b="0" dirty="0">
                          <a:latin typeface="Arial Rounded MT Bold" panose="020F0704030504030204" pitchFamily="34" charset="0"/>
                        </a:rPr>
                        <a:t>Gems</a:t>
                      </a:r>
                    </a:p>
                  </a:txBody>
                  <a:tcPr/>
                </a:tc>
                <a:tc>
                  <a:txBody>
                    <a:bodyPr/>
                    <a:lstStyle/>
                    <a:p>
                      <a:r>
                        <a:rPr lang="en-US" sz="1400" b="0" dirty="0">
                          <a:latin typeface="Arial Rounded MT Bold" panose="020F0704030504030204" pitchFamily="34" charset="0"/>
                        </a:rPr>
                        <a:t>250</a:t>
                      </a:r>
                    </a:p>
                  </a:txBody>
                  <a:tcPr/>
                </a:tc>
                <a:tc>
                  <a:txBody>
                    <a:bodyPr/>
                    <a:lstStyle/>
                    <a:p>
                      <a:r>
                        <a:rPr lang="en-US" sz="1400" b="0" dirty="0">
                          <a:latin typeface="Arial Rounded MT Bold" panose="020F0704030504030204" pitchFamily="34" charset="0"/>
                        </a:rPr>
                        <a:t>$5</a:t>
                      </a:r>
                    </a:p>
                  </a:txBody>
                  <a:tcPr/>
                </a:tc>
                <a:extLst>
                  <a:ext uri="{0D108BD9-81ED-4DB2-BD59-A6C34878D82A}">
                    <a16:rowId xmlns:a16="http://schemas.microsoft.com/office/drawing/2014/main" val="3371633227"/>
                  </a:ext>
                </a:extLst>
              </a:tr>
              <a:tr h="370840">
                <a:tc>
                  <a:txBody>
                    <a:bodyPr/>
                    <a:lstStyle/>
                    <a:p>
                      <a:r>
                        <a:rPr lang="en-US" sz="1400" dirty="0">
                          <a:latin typeface="Arial Rounded MT Bold" panose="020F0704030504030204" pitchFamily="34" charset="0"/>
                        </a:rPr>
                        <a:t>2</a:t>
                      </a:r>
                    </a:p>
                  </a:txBody>
                  <a:tcPr/>
                </a:tc>
                <a:tc>
                  <a:txBody>
                    <a:bodyPr/>
                    <a:lstStyle/>
                    <a:p>
                      <a:r>
                        <a:rPr lang="en-US" sz="1400" dirty="0">
                          <a:latin typeface="Arial Rounded MT Bold" panose="020F0704030504030204" pitchFamily="34" charset="0"/>
                        </a:rPr>
                        <a:t>Potions</a:t>
                      </a:r>
                    </a:p>
                  </a:txBody>
                  <a:tcPr/>
                </a:tc>
                <a:tc>
                  <a:txBody>
                    <a:bodyPr/>
                    <a:lstStyle/>
                    <a:p>
                      <a:r>
                        <a:rPr lang="en-US" sz="1400" dirty="0">
                          <a:latin typeface="Arial Rounded MT Bold" panose="020F0704030504030204" pitchFamily="34" charset="0"/>
                        </a:rPr>
                        <a:t>10</a:t>
                      </a:r>
                    </a:p>
                  </a:txBody>
                  <a:tcPr/>
                </a:tc>
                <a:tc>
                  <a:txBody>
                    <a:bodyPr/>
                    <a:lstStyle/>
                    <a:p>
                      <a:r>
                        <a:rPr lang="en-US" sz="1400" dirty="0">
                          <a:latin typeface="Arial Rounded MT Bold" panose="020F0704030504030204" pitchFamily="34" charset="0"/>
                        </a:rPr>
                        <a:t>$10</a:t>
                      </a:r>
                    </a:p>
                  </a:txBody>
                  <a:tcPr/>
                </a:tc>
                <a:extLst>
                  <a:ext uri="{0D108BD9-81ED-4DB2-BD59-A6C34878D82A}">
                    <a16:rowId xmlns:a16="http://schemas.microsoft.com/office/drawing/2014/main" val="2945859004"/>
                  </a:ext>
                </a:extLst>
              </a:tr>
            </a:tbl>
          </a:graphicData>
        </a:graphic>
      </p:graphicFrame>
      <p:sp>
        <p:nvSpPr>
          <p:cNvPr id="35" name="TextBox 34"/>
          <p:cNvSpPr txBox="1"/>
          <p:nvPr/>
        </p:nvSpPr>
        <p:spPr>
          <a:xfrm>
            <a:off x="5517136" y="1566837"/>
            <a:ext cx="2743200" cy="338554"/>
          </a:xfrm>
          <a:prstGeom prst="rect">
            <a:avLst/>
          </a:prstGeom>
          <a:noFill/>
        </p:spPr>
        <p:txBody>
          <a:bodyPr wrap="square" rtlCol="0">
            <a:spAutoFit/>
          </a:bodyPr>
          <a:lstStyle/>
          <a:p>
            <a:r>
              <a:rPr lang="en-US" sz="1600" dirty="0">
                <a:latin typeface="+mj-lt"/>
              </a:rPr>
              <a:t>Order</a:t>
            </a:r>
          </a:p>
        </p:txBody>
      </p:sp>
      <p:sp>
        <p:nvSpPr>
          <p:cNvPr id="37" name="TextBox 36"/>
          <p:cNvSpPr txBox="1"/>
          <p:nvPr/>
        </p:nvSpPr>
        <p:spPr>
          <a:xfrm>
            <a:off x="5517136" y="2735972"/>
            <a:ext cx="2743200" cy="338554"/>
          </a:xfrm>
          <a:prstGeom prst="rect">
            <a:avLst/>
          </a:prstGeom>
          <a:noFill/>
        </p:spPr>
        <p:txBody>
          <a:bodyPr wrap="square" rtlCol="0">
            <a:spAutoFit/>
          </a:bodyPr>
          <a:lstStyle/>
          <a:p>
            <a:r>
              <a:rPr lang="en-US" sz="1600" dirty="0">
                <a:latin typeface="+mj-lt"/>
              </a:rPr>
              <a:t>Player Assets</a:t>
            </a:r>
          </a:p>
        </p:txBody>
      </p:sp>
      <p:sp>
        <p:nvSpPr>
          <p:cNvPr id="41" name="TextBox 40"/>
          <p:cNvSpPr txBox="1"/>
          <p:nvPr/>
        </p:nvSpPr>
        <p:spPr>
          <a:xfrm>
            <a:off x="5517136" y="3968910"/>
            <a:ext cx="2743200" cy="338554"/>
          </a:xfrm>
          <a:prstGeom prst="rect">
            <a:avLst/>
          </a:prstGeom>
          <a:noFill/>
        </p:spPr>
        <p:txBody>
          <a:bodyPr wrap="square" rtlCol="0">
            <a:spAutoFit/>
          </a:bodyPr>
          <a:lstStyle/>
          <a:p>
            <a:r>
              <a:rPr lang="en-US" sz="1600" dirty="0">
                <a:latin typeface="+mj-lt"/>
              </a:rPr>
              <a:t>Line Items</a:t>
            </a:r>
          </a:p>
        </p:txBody>
      </p:sp>
      <p:graphicFrame>
        <p:nvGraphicFramePr>
          <p:cNvPr id="42" name="Table 41"/>
          <p:cNvGraphicFramePr>
            <a:graphicFrameLocks noGrp="1"/>
          </p:cNvGraphicFramePr>
          <p:nvPr>
            <p:extLst>
              <p:ext uri="{D42A27DB-BD31-4B8C-83A1-F6EECF244321}">
                <p14:modId xmlns:p14="http://schemas.microsoft.com/office/powerpoint/2010/main" val="588901061"/>
              </p:ext>
            </p:extLst>
          </p:nvPr>
        </p:nvGraphicFramePr>
        <p:xfrm>
          <a:off x="5517136" y="1875356"/>
          <a:ext cx="5977444" cy="741680"/>
        </p:xfrm>
        <a:graphic>
          <a:graphicData uri="http://schemas.openxmlformats.org/drawingml/2006/table">
            <a:tbl>
              <a:tblPr firstRow="1" bandRow="1">
                <a:tableStyleId>{69CF1AB2-1976-4502-BF36-3FF5EA218861}</a:tableStyleId>
              </a:tblPr>
              <a:tblGrid>
                <a:gridCol w="1494361">
                  <a:extLst>
                    <a:ext uri="{9D8B030D-6E8A-4147-A177-3AD203B41FA5}">
                      <a16:colId xmlns:a16="http://schemas.microsoft.com/office/drawing/2014/main" val="3168378661"/>
                    </a:ext>
                  </a:extLst>
                </a:gridCol>
                <a:gridCol w="1494361">
                  <a:extLst>
                    <a:ext uri="{9D8B030D-6E8A-4147-A177-3AD203B41FA5}">
                      <a16:colId xmlns:a16="http://schemas.microsoft.com/office/drawing/2014/main" val="2941198336"/>
                    </a:ext>
                  </a:extLst>
                </a:gridCol>
                <a:gridCol w="1494361">
                  <a:extLst>
                    <a:ext uri="{9D8B030D-6E8A-4147-A177-3AD203B41FA5}">
                      <a16:colId xmlns:a16="http://schemas.microsoft.com/office/drawing/2014/main" val="2206326162"/>
                    </a:ext>
                  </a:extLst>
                </a:gridCol>
                <a:gridCol w="1494361">
                  <a:extLst>
                    <a:ext uri="{9D8B030D-6E8A-4147-A177-3AD203B41FA5}">
                      <a16:colId xmlns:a16="http://schemas.microsoft.com/office/drawing/2014/main" val="3268978838"/>
                    </a:ext>
                  </a:extLst>
                </a:gridCol>
              </a:tblGrid>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842116855"/>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22737924"/>
                  </a:ext>
                </a:extLst>
              </a:tr>
            </a:tbl>
          </a:graphicData>
        </a:graphic>
      </p:graphicFrame>
      <p:graphicFrame>
        <p:nvGraphicFramePr>
          <p:cNvPr id="43" name="Table 42"/>
          <p:cNvGraphicFramePr>
            <a:graphicFrameLocks noGrp="1"/>
          </p:cNvGraphicFramePr>
          <p:nvPr>
            <p:extLst>
              <p:ext uri="{D42A27DB-BD31-4B8C-83A1-F6EECF244321}">
                <p14:modId xmlns:p14="http://schemas.microsoft.com/office/powerpoint/2010/main" val="695967996"/>
              </p:ext>
            </p:extLst>
          </p:nvPr>
        </p:nvGraphicFramePr>
        <p:xfrm>
          <a:off x="5517136" y="4246631"/>
          <a:ext cx="5977444" cy="1112520"/>
        </p:xfrm>
        <a:graphic>
          <a:graphicData uri="http://schemas.openxmlformats.org/drawingml/2006/table">
            <a:tbl>
              <a:tblPr firstRow="1" bandRow="1">
                <a:tableStyleId>{69CF1AB2-1976-4502-BF36-3FF5EA218861}</a:tableStyleId>
              </a:tblPr>
              <a:tblGrid>
                <a:gridCol w="1494361">
                  <a:extLst>
                    <a:ext uri="{9D8B030D-6E8A-4147-A177-3AD203B41FA5}">
                      <a16:colId xmlns:a16="http://schemas.microsoft.com/office/drawing/2014/main" val="3588953529"/>
                    </a:ext>
                  </a:extLst>
                </a:gridCol>
                <a:gridCol w="1494361">
                  <a:extLst>
                    <a:ext uri="{9D8B030D-6E8A-4147-A177-3AD203B41FA5}">
                      <a16:colId xmlns:a16="http://schemas.microsoft.com/office/drawing/2014/main" val="2983221631"/>
                    </a:ext>
                  </a:extLst>
                </a:gridCol>
                <a:gridCol w="1494361">
                  <a:extLst>
                    <a:ext uri="{9D8B030D-6E8A-4147-A177-3AD203B41FA5}">
                      <a16:colId xmlns:a16="http://schemas.microsoft.com/office/drawing/2014/main" val="1199593716"/>
                    </a:ext>
                  </a:extLst>
                </a:gridCol>
                <a:gridCol w="1494361">
                  <a:extLst>
                    <a:ext uri="{9D8B030D-6E8A-4147-A177-3AD203B41FA5}">
                      <a16:colId xmlns:a16="http://schemas.microsoft.com/office/drawing/2014/main" val="982854712"/>
                    </a:ext>
                  </a:extLst>
                </a:gridCol>
              </a:tblGrid>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136225782"/>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91801957"/>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146712524"/>
                  </a:ext>
                </a:extLst>
              </a:tr>
            </a:tbl>
          </a:graphicData>
        </a:graphic>
      </p:graphicFrame>
      <p:graphicFrame>
        <p:nvGraphicFramePr>
          <p:cNvPr id="44" name="Table 43"/>
          <p:cNvGraphicFramePr>
            <a:graphicFrameLocks noGrp="1"/>
          </p:cNvGraphicFramePr>
          <p:nvPr>
            <p:extLst>
              <p:ext uri="{D42A27DB-BD31-4B8C-83A1-F6EECF244321}">
                <p14:modId xmlns:p14="http://schemas.microsoft.com/office/powerpoint/2010/main" val="193816893"/>
              </p:ext>
            </p:extLst>
          </p:nvPr>
        </p:nvGraphicFramePr>
        <p:xfrm>
          <a:off x="5517136" y="3033558"/>
          <a:ext cx="5977444" cy="741680"/>
        </p:xfrm>
        <a:graphic>
          <a:graphicData uri="http://schemas.openxmlformats.org/drawingml/2006/table">
            <a:tbl>
              <a:tblPr firstRow="1" bandRow="1">
                <a:tableStyleId>{69CF1AB2-1976-4502-BF36-3FF5EA218861}</a:tableStyleId>
              </a:tblPr>
              <a:tblGrid>
                <a:gridCol w="1494361">
                  <a:extLst>
                    <a:ext uri="{9D8B030D-6E8A-4147-A177-3AD203B41FA5}">
                      <a16:colId xmlns:a16="http://schemas.microsoft.com/office/drawing/2014/main" val="2234609780"/>
                    </a:ext>
                  </a:extLst>
                </a:gridCol>
                <a:gridCol w="1494361">
                  <a:extLst>
                    <a:ext uri="{9D8B030D-6E8A-4147-A177-3AD203B41FA5}">
                      <a16:colId xmlns:a16="http://schemas.microsoft.com/office/drawing/2014/main" val="762185242"/>
                    </a:ext>
                  </a:extLst>
                </a:gridCol>
                <a:gridCol w="1494361">
                  <a:extLst>
                    <a:ext uri="{9D8B030D-6E8A-4147-A177-3AD203B41FA5}">
                      <a16:colId xmlns:a16="http://schemas.microsoft.com/office/drawing/2014/main" val="2149643033"/>
                    </a:ext>
                  </a:extLst>
                </a:gridCol>
                <a:gridCol w="1494361">
                  <a:extLst>
                    <a:ext uri="{9D8B030D-6E8A-4147-A177-3AD203B41FA5}">
                      <a16:colId xmlns:a16="http://schemas.microsoft.com/office/drawing/2014/main" val="1022348815"/>
                    </a:ext>
                  </a:extLst>
                </a:gridCol>
              </a:tblGrid>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813222711"/>
                  </a:ext>
                </a:extLst>
              </a:tr>
              <a:tr h="370840">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292106177"/>
                  </a:ext>
                </a:extLst>
              </a:tr>
            </a:tbl>
          </a:graphicData>
        </a:graphic>
      </p:graphicFrame>
      <p:graphicFrame>
        <p:nvGraphicFramePr>
          <p:cNvPr id="45" name="Table 44"/>
          <p:cNvGraphicFramePr>
            <a:graphicFrameLocks noGrp="1"/>
          </p:cNvGraphicFramePr>
          <p:nvPr>
            <p:extLst>
              <p:ext uri="{D42A27DB-BD31-4B8C-83A1-F6EECF244321}">
                <p14:modId xmlns:p14="http://schemas.microsoft.com/office/powerpoint/2010/main" val="1770135375"/>
              </p:ext>
            </p:extLst>
          </p:nvPr>
        </p:nvGraphicFramePr>
        <p:xfrm>
          <a:off x="5517136" y="5816641"/>
          <a:ext cx="5977444" cy="741680"/>
        </p:xfrm>
        <a:graphic>
          <a:graphicData uri="http://schemas.openxmlformats.org/drawingml/2006/table">
            <a:tbl>
              <a:tblPr firstRow="1" bandRow="1">
                <a:tableStyleId>{69CF1AB2-1976-4502-BF36-3FF5EA218861}</a:tableStyleId>
              </a:tblPr>
              <a:tblGrid>
                <a:gridCol w="1494361">
                  <a:extLst>
                    <a:ext uri="{9D8B030D-6E8A-4147-A177-3AD203B41FA5}">
                      <a16:colId xmlns:a16="http://schemas.microsoft.com/office/drawing/2014/main" val="1099043305"/>
                    </a:ext>
                  </a:extLst>
                </a:gridCol>
                <a:gridCol w="1494361">
                  <a:extLst>
                    <a:ext uri="{9D8B030D-6E8A-4147-A177-3AD203B41FA5}">
                      <a16:colId xmlns:a16="http://schemas.microsoft.com/office/drawing/2014/main" val="1439352318"/>
                    </a:ext>
                  </a:extLst>
                </a:gridCol>
                <a:gridCol w="1494361">
                  <a:extLst>
                    <a:ext uri="{9D8B030D-6E8A-4147-A177-3AD203B41FA5}">
                      <a16:colId xmlns:a16="http://schemas.microsoft.com/office/drawing/2014/main" val="706339866"/>
                    </a:ext>
                  </a:extLst>
                </a:gridCol>
                <a:gridCol w="1494361">
                  <a:extLst>
                    <a:ext uri="{9D8B030D-6E8A-4147-A177-3AD203B41FA5}">
                      <a16:colId xmlns:a16="http://schemas.microsoft.com/office/drawing/2014/main" val="627780225"/>
                    </a:ext>
                  </a:extLst>
                </a:gridCol>
              </a:tblGrid>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712603615"/>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592771718"/>
                  </a:ext>
                </a:extLst>
              </a:tr>
            </a:tbl>
          </a:graphicData>
        </a:graphic>
      </p:graphicFrame>
      <p:sp>
        <p:nvSpPr>
          <p:cNvPr id="46" name="TextBox 45"/>
          <p:cNvSpPr txBox="1"/>
          <p:nvPr/>
        </p:nvSpPr>
        <p:spPr>
          <a:xfrm>
            <a:off x="5517136" y="5538156"/>
            <a:ext cx="2743200" cy="338554"/>
          </a:xfrm>
          <a:prstGeom prst="rect">
            <a:avLst/>
          </a:prstGeom>
          <a:noFill/>
        </p:spPr>
        <p:txBody>
          <a:bodyPr wrap="square" rtlCol="0">
            <a:spAutoFit/>
          </a:bodyPr>
          <a:lstStyle/>
          <a:p>
            <a:r>
              <a:rPr lang="en-US" sz="1600" dirty="0">
                <a:latin typeface="+mj-lt"/>
              </a:rPr>
              <a:t>Credit Card</a:t>
            </a:r>
          </a:p>
        </p:txBody>
      </p:sp>
      <p:cxnSp>
        <p:nvCxnSpPr>
          <p:cNvPr id="12" name="Connector: Curved 11"/>
          <p:cNvCxnSpPr>
            <a:stCxn id="15" idx="0"/>
            <a:endCxn id="42" idx="0"/>
          </p:cNvCxnSpPr>
          <p:nvPr/>
        </p:nvCxnSpPr>
        <p:spPr>
          <a:xfrm rot="5400000" flipH="1" flipV="1">
            <a:off x="4916340" y="-1295743"/>
            <a:ext cx="418419" cy="6760618"/>
          </a:xfrm>
          <a:prstGeom prst="curvedConnector3">
            <a:avLst>
              <a:gd name="adj1" fmla="val 154634"/>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p:cNvCxnSpPr>
            <a:stCxn id="3" idx="0"/>
            <a:endCxn id="44" idx="0"/>
          </p:cNvCxnSpPr>
          <p:nvPr/>
        </p:nvCxnSpPr>
        <p:spPr>
          <a:xfrm rot="16200000" flipH="1">
            <a:off x="5030998" y="-441301"/>
            <a:ext cx="454883" cy="6494835"/>
          </a:xfrm>
          <a:prstGeom prst="curvedConnector3">
            <a:avLst>
              <a:gd name="adj1" fmla="val -50255"/>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Curved 19"/>
          <p:cNvCxnSpPr>
            <a:endCxn id="43" idx="0"/>
          </p:cNvCxnSpPr>
          <p:nvPr/>
        </p:nvCxnSpPr>
        <p:spPr>
          <a:xfrm>
            <a:off x="1979271" y="3610872"/>
            <a:ext cx="6526587" cy="635759"/>
          </a:xfrm>
          <a:prstGeom prst="curvedConnector2">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p:cNvCxnSpPr>
            <a:endCxn id="45" idx="0"/>
          </p:cNvCxnSpPr>
          <p:nvPr/>
        </p:nvCxnSpPr>
        <p:spPr>
          <a:xfrm>
            <a:off x="1671074" y="4856545"/>
            <a:ext cx="6834784" cy="960096"/>
          </a:xfrm>
          <a:prstGeom prst="curvedConnector2">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1069848" y="1835858"/>
            <a:ext cx="10022025" cy="4821546"/>
            <a:chOff x="1069848" y="688769"/>
            <a:chExt cx="10022025" cy="5197846"/>
          </a:xfrm>
        </p:grpSpPr>
        <p:sp>
          <p:nvSpPr>
            <p:cNvPr id="7" name="Rectangle 6"/>
            <p:cNvSpPr/>
            <p:nvPr/>
          </p:nvSpPr>
          <p:spPr>
            <a:xfrm>
              <a:off x="1069848" y="688769"/>
              <a:ext cx="10022025" cy="5197846"/>
            </a:xfrm>
            <a:prstGeom prst="rect">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342995" y="1600599"/>
              <a:ext cx="4455749" cy="3416320"/>
            </a:xfrm>
            <a:prstGeom prst="rect">
              <a:avLst/>
            </a:prstGeom>
            <a:noFill/>
          </p:spPr>
          <p:txBody>
            <a:bodyPr wrap="square" rtlCol="0">
              <a:spAutoFit/>
            </a:bodyPr>
            <a:lstStyle/>
            <a:p>
              <a:r>
                <a:rPr lang="en-US" dirty="0"/>
                <a:t>The </a:t>
              </a:r>
              <a:r>
                <a:rPr lang="en-US" b="1" dirty="0"/>
                <a:t>object-relational impedance mismatch</a:t>
              </a:r>
              <a:r>
                <a:rPr lang="en-US" dirty="0"/>
                <a:t> is a set of conceptual and technical difficulties that are often encountered when a relational database management system (RDBMS) is being served by an application program (or multiple application programs) written in an object-oriented programming language or style, particularly because objects or class definitions must be mapped to database tables defined by relational schema.</a:t>
              </a:r>
            </a:p>
          </p:txBody>
        </p:sp>
      </p:grpSp>
    </p:spTree>
    <p:extLst>
      <p:ext uri="{BB962C8B-B14F-4D97-AF65-F5344CB8AC3E}">
        <p14:creationId xmlns:p14="http://schemas.microsoft.com/office/powerpoint/2010/main" val="16945331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fill="hold" nodeType="clickEffect">
                                  <p:stCondLst>
                                    <p:cond delay="0"/>
                                  </p:stCondLst>
                                  <p:childTnLst>
                                    <p:anim calcmode="lin" valueType="num">
                                      <p:cBhvr additive="base">
                                        <p:cTn id="6" dur="500"/>
                                        <p:tgtEl>
                                          <p:spTgt spid="9"/>
                                        </p:tgtEl>
                                        <p:attrNameLst>
                                          <p:attrName>ppt_x</p:attrName>
                                        </p:attrNameLst>
                                      </p:cBhvr>
                                      <p:tavLst>
                                        <p:tav tm="0">
                                          <p:val>
                                            <p:strVal val="ppt_x"/>
                                          </p:val>
                                        </p:tav>
                                        <p:tav tm="100000">
                                          <p:val>
                                            <p:strVal val="ppt_x"/>
                                          </p:val>
                                        </p:tav>
                                      </p:tavLst>
                                    </p:anim>
                                    <p:anim calcmode="lin" valueType="num">
                                      <p:cBhvr additive="base">
                                        <p:cTn id="7" dur="500"/>
                                        <p:tgtEl>
                                          <p:spTgt spid="9"/>
                                        </p:tgtEl>
                                        <p:attrNameLst>
                                          <p:attrName>ppt_y</p:attrName>
                                        </p:attrNameLst>
                                      </p:cBhvr>
                                      <p:tavLst>
                                        <p:tav tm="0">
                                          <p:val>
                                            <p:strVal val="ppt_y"/>
                                          </p:val>
                                        </p:tav>
                                        <p:tav tm="100000">
                                          <p:val>
                                            <p:strVal val="0-ppt_h/2"/>
                                          </p:val>
                                        </p:tav>
                                      </p:tavLst>
                                    </p:anim>
                                    <p:set>
                                      <p:cBhvr>
                                        <p:cTn id="8" dur="1" fill="hold">
                                          <p:stCondLst>
                                            <p:cond delay="499"/>
                                          </p:stCondLst>
                                        </p:cTn>
                                        <p:tgtEl>
                                          <p:spTgt spid="9"/>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childTnLst>
                          </p:cTn>
                        </p:par>
                        <p:par>
                          <p:cTn id="53" fill="hold">
                            <p:stCondLst>
                              <p:cond delay="0"/>
                            </p:stCondLst>
                            <p:childTnLst>
                              <p:par>
                                <p:cTn id="54" presetID="22" presetClass="entr" presetSubtype="8" fill="hold" nodeType="after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wipe(left)">
                                      <p:cBhvr>
                                        <p:cTn id="56" dur="500"/>
                                        <p:tgtEl>
                                          <p:spTgt spid="12"/>
                                        </p:tgtEl>
                                      </p:cBhvr>
                                    </p:animEffect>
                                  </p:childTnLst>
                                </p:cTn>
                              </p:par>
                              <p:par>
                                <p:cTn id="57" presetID="22" presetClass="entr" presetSubtype="8"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wipe(left)">
                                      <p:cBhvr>
                                        <p:cTn id="59" dur="500"/>
                                        <p:tgtEl>
                                          <p:spTgt spid="14"/>
                                        </p:tgtEl>
                                      </p:cBhvr>
                                    </p:animEffect>
                                  </p:childTnLst>
                                </p:cTn>
                              </p:par>
                              <p:par>
                                <p:cTn id="60" presetID="22" presetClass="entr" presetSubtype="8" fill="hold"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wipe(left)">
                                      <p:cBhvr>
                                        <p:cTn id="62" dur="500"/>
                                        <p:tgtEl>
                                          <p:spTgt spid="20"/>
                                        </p:tgtEl>
                                      </p:cBhvr>
                                    </p:animEffect>
                                  </p:childTnLst>
                                </p:cTn>
                              </p:par>
                              <p:par>
                                <p:cTn id="63" presetID="22" presetClass="entr" presetSubtype="8" fill="hold"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wipe(left)">
                                      <p:cBhvr>
                                        <p:cTn id="6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 grpId="0"/>
      <p:bldP spid="3" grpId="0"/>
      <p:bldP spid="4" grpId="0"/>
      <p:bldP spid="15" grpId="0"/>
      <p:bldP spid="18" grpId="0"/>
      <p:bldP spid="19" grpId="0"/>
      <p:bldP spid="22" grpId="0"/>
      <p:bldP spid="25" grpId="0" animBg="1"/>
      <p:bldP spid="26" grpId="0" animBg="1"/>
      <p:bldP spid="27" grpId="0" animBg="1"/>
      <p:bldP spid="35" grpId="0"/>
      <p:bldP spid="37" grpId="0"/>
      <p:bldP spid="41" grpId="0"/>
      <p:bldP spid="4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40296" y="1881953"/>
            <a:ext cx="3715474" cy="42247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828785" y="1996150"/>
            <a:ext cx="2743200" cy="338554"/>
          </a:xfrm>
          <a:prstGeom prst="rect">
            <a:avLst/>
          </a:prstGeom>
          <a:noFill/>
        </p:spPr>
        <p:txBody>
          <a:bodyPr wrap="square" rtlCol="0">
            <a:spAutoFit/>
          </a:bodyPr>
          <a:lstStyle/>
          <a:p>
            <a:r>
              <a:rPr lang="en-US" sz="1600" dirty="0">
                <a:latin typeface="+mj-lt"/>
              </a:rPr>
              <a:t>Order</a:t>
            </a:r>
          </a:p>
        </p:txBody>
      </p:sp>
      <p:sp>
        <p:nvSpPr>
          <p:cNvPr id="6" name="TextBox 5"/>
          <p:cNvSpPr txBox="1"/>
          <p:nvPr/>
        </p:nvSpPr>
        <p:spPr>
          <a:xfrm>
            <a:off x="937066" y="2580932"/>
            <a:ext cx="2356258" cy="307777"/>
          </a:xfrm>
          <a:prstGeom prst="rect">
            <a:avLst/>
          </a:prstGeom>
          <a:noFill/>
        </p:spPr>
        <p:txBody>
          <a:bodyPr wrap="square" rtlCol="0">
            <a:spAutoFit/>
          </a:bodyPr>
          <a:lstStyle/>
          <a:p>
            <a:r>
              <a:rPr lang="en-US" sz="1400" b="1" dirty="0">
                <a:latin typeface="Arial Rounded MT Bold" panose="020F0704030504030204" pitchFamily="34" charset="0"/>
              </a:rPr>
              <a:t>Player: </a:t>
            </a:r>
            <a:r>
              <a:rPr lang="en-US" sz="1400" dirty="0">
                <a:latin typeface="Arial Rounded MT Bold" panose="020F0704030504030204" pitchFamily="34" charset="0"/>
              </a:rPr>
              <a:t>Mojo </a:t>
            </a:r>
            <a:r>
              <a:rPr lang="en-US" sz="1400" dirty="0" err="1">
                <a:latin typeface="Arial Rounded MT Bold" panose="020F0704030504030204" pitchFamily="34" charset="0"/>
              </a:rPr>
              <a:t>Jojo</a:t>
            </a:r>
            <a:endParaRPr lang="en-US" sz="1400" dirty="0">
              <a:latin typeface="Arial Rounded MT Bold" panose="020F0704030504030204" pitchFamily="34" charset="0"/>
            </a:endParaRPr>
          </a:p>
        </p:txBody>
      </p:sp>
      <p:sp>
        <p:nvSpPr>
          <p:cNvPr id="7" name="TextBox 6"/>
          <p:cNvSpPr txBox="1"/>
          <p:nvPr/>
        </p:nvSpPr>
        <p:spPr>
          <a:xfrm>
            <a:off x="828785" y="3209141"/>
            <a:ext cx="2472005" cy="338554"/>
          </a:xfrm>
          <a:prstGeom prst="rect">
            <a:avLst/>
          </a:prstGeom>
          <a:noFill/>
        </p:spPr>
        <p:txBody>
          <a:bodyPr wrap="square" rtlCol="0">
            <a:spAutoFit/>
          </a:bodyPr>
          <a:lstStyle/>
          <a:p>
            <a:r>
              <a:rPr lang="en-US" sz="1600" b="1" dirty="0">
                <a:latin typeface="Arial Rounded MT Bold" panose="020F0704030504030204" pitchFamily="34" charset="0"/>
              </a:rPr>
              <a:t>In-App Purchase</a:t>
            </a:r>
          </a:p>
        </p:txBody>
      </p:sp>
      <p:sp>
        <p:nvSpPr>
          <p:cNvPr id="8" name="TextBox 7"/>
          <p:cNvSpPr txBox="1"/>
          <p:nvPr/>
        </p:nvSpPr>
        <p:spPr>
          <a:xfrm>
            <a:off x="937065" y="2296032"/>
            <a:ext cx="1824693" cy="307777"/>
          </a:xfrm>
          <a:prstGeom prst="rect">
            <a:avLst/>
          </a:prstGeom>
          <a:noFill/>
        </p:spPr>
        <p:txBody>
          <a:bodyPr wrap="square" rtlCol="0">
            <a:spAutoFit/>
          </a:bodyPr>
          <a:lstStyle/>
          <a:p>
            <a:r>
              <a:rPr lang="en-US" sz="1400" b="1" dirty="0">
                <a:latin typeface="Arial Rounded MT Bold" panose="020F0704030504030204" pitchFamily="34" charset="0"/>
              </a:rPr>
              <a:t>Order Id: </a:t>
            </a:r>
            <a:r>
              <a:rPr lang="en-US" sz="1400" dirty="0">
                <a:latin typeface="Arial Rounded MT Bold" panose="020F0704030504030204" pitchFamily="34" charset="0"/>
              </a:rPr>
              <a:t>1234</a:t>
            </a:r>
          </a:p>
        </p:txBody>
      </p:sp>
      <p:sp>
        <p:nvSpPr>
          <p:cNvPr id="9" name="TextBox 8"/>
          <p:cNvSpPr txBox="1"/>
          <p:nvPr/>
        </p:nvSpPr>
        <p:spPr>
          <a:xfrm>
            <a:off x="840360" y="4723630"/>
            <a:ext cx="1932974" cy="338554"/>
          </a:xfrm>
          <a:prstGeom prst="rect">
            <a:avLst/>
          </a:prstGeom>
          <a:noFill/>
        </p:spPr>
        <p:txBody>
          <a:bodyPr wrap="square" rtlCol="0">
            <a:spAutoFit/>
          </a:bodyPr>
          <a:lstStyle/>
          <a:p>
            <a:r>
              <a:rPr lang="en-US" sz="1600" b="1" dirty="0">
                <a:latin typeface="Arial Rounded MT Bold" panose="020F0704030504030204" pitchFamily="34" charset="0"/>
              </a:rPr>
              <a:t>Financial</a:t>
            </a:r>
          </a:p>
        </p:txBody>
      </p:sp>
      <p:sp>
        <p:nvSpPr>
          <p:cNvPr id="10" name="TextBox 9"/>
          <p:cNvSpPr txBox="1"/>
          <p:nvPr/>
        </p:nvSpPr>
        <p:spPr>
          <a:xfrm>
            <a:off x="948641" y="5092962"/>
            <a:ext cx="3414531" cy="307777"/>
          </a:xfrm>
          <a:prstGeom prst="rect">
            <a:avLst/>
          </a:prstGeom>
          <a:noFill/>
        </p:spPr>
        <p:txBody>
          <a:bodyPr wrap="square" rtlCol="0">
            <a:spAutoFit/>
          </a:bodyPr>
          <a:lstStyle/>
          <a:p>
            <a:r>
              <a:rPr lang="en-US" sz="1400" b="1" dirty="0">
                <a:latin typeface="Arial Rounded MT Bold" panose="020F0704030504030204" pitchFamily="34" charset="0"/>
              </a:rPr>
              <a:t>Credit Card: </a:t>
            </a:r>
            <a:r>
              <a:rPr lang="en-US" sz="1400" dirty="0">
                <a:latin typeface="Arial Rounded MT Bold" panose="020F0704030504030204" pitchFamily="34" charset="0"/>
              </a:rPr>
              <a:t>4012888888881881</a:t>
            </a:r>
            <a:endParaRPr lang="en-US" sz="1400" b="1" dirty="0">
              <a:latin typeface="Arial Rounded MT Bold" panose="020F0704030504030204" pitchFamily="34" charset="0"/>
            </a:endParaRPr>
          </a:p>
        </p:txBody>
      </p:sp>
      <p:sp>
        <p:nvSpPr>
          <p:cNvPr id="11" name="TextBox 10"/>
          <p:cNvSpPr txBox="1"/>
          <p:nvPr/>
        </p:nvSpPr>
        <p:spPr>
          <a:xfrm>
            <a:off x="948641" y="5389445"/>
            <a:ext cx="2858947" cy="369332"/>
          </a:xfrm>
          <a:prstGeom prst="rect">
            <a:avLst/>
          </a:prstGeom>
          <a:noFill/>
        </p:spPr>
        <p:txBody>
          <a:bodyPr wrap="square" rtlCol="0">
            <a:spAutoFit/>
          </a:bodyPr>
          <a:lstStyle/>
          <a:p>
            <a:r>
              <a:rPr lang="en-US" sz="1400" b="1" dirty="0">
                <a:latin typeface="Arial Rounded MT Bold" panose="020F0704030504030204" pitchFamily="34" charset="0"/>
              </a:rPr>
              <a:t>Expiration:</a:t>
            </a:r>
            <a:r>
              <a:rPr lang="en-US" dirty="0"/>
              <a:t> </a:t>
            </a:r>
            <a:r>
              <a:rPr lang="en-US" sz="1400" dirty="0">
                <a:latin typeface="Arial Rounded MT Bold" panose="020F0704030504030204" pitchFamily="34" charset="0"/>
              </a:rPr>
              <a:t>5/2020</a:t>
            </a:r>
          </a:p>
        </p:txBody>
      </p:sp>
      <p:sp>
        <p:nvSpPr>
          <p:cNvPr id="12" name="Rectangle 11"/>
          <p:cNvSpPr/>
          <p:nvPr/>
        </p:nvSpPr>
        <p:spPr>
          <a:xfrm>
            <a:off x="807688" y="1996150"/>
            <a:ext cx="3516259" cy="98022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07688" y="3189767"/>
            <a:ext cx="3534387" cy="131243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07688" y="4715587"/>
            <a:ext cx="3534387" cy="11609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4"/>
          <p:cNvGraphicFramePr>
            <a:graphicFrameLocks noGrp="1"/>
          </p:cNvGraphicFramePr>
          <p:nvPr>
            <p:extLst>
              <p:ext uri="{D42A27DB-BD31-4B8C-83A1-F6EECF244321}">
                <p14:modId xmlns:p14="http://schemas.microsoft.com/office/powerpoint/2010/main" val="2308125512"/>
              </p:ext>
            </p:extLst>
          </p:nvPr>
        </p:nvGraphicFramePr>
        <p:xfrm>
          <a:off x="937066" y="3596275"/>
          <a:ext cx="3130955" cy="741680"/>
        </p:xfrm>
        <a:graphic>
          <a:graphicData uri="http://schemas.openxmlformats.org/drawingml/2006/table">
            <a:tbl>
              <a:tblPr firstRow="1" bandRow="1">
                <a:tableStyleId>{69CF1AB2-1976-4502-BF36-3FF5EA218861}</a:tableStyleId>
              </a:tblPr>
              <a:tblGrid>
                <a:gridCol w="594676">
                  <a:extLst>
                    <a:ext uri="{9D8B030D-6E8A-4147-A177-3AD203B41FA5}">
                      <a16:colId xmlns:a16="http://schemas.microsoft.com/office/drawing/2014/main" val="3936892741"/>
                    </a:ext>
                  </a:extLst>
                </a:gridCol>
                <a:gridCol w="970801">
                  <a:extLst>
                    <a:ext uri="{9D8B030D-6E8A-4147-A177-3AD203B41FA5}">
                      <a16:colId xmlns:a16="http://schemas.microsoft.com/office/drawing/2014/main" val="931285357"/>
                    </a:ext>
                  </a:extLst>
                </a:gridCol>
                <a:gridCol w="782739">
                  <a:extLst>
                    <a:ext uri="{9D8B030D-6E8A-4147-A177-3AD203B41FA5}">
                      <a16:colId xmlns:a16="http://schemas.microsoft.com/office/drawing/2014/main" val="473757402"/>
                    </a:ext>
                  </a:extLst>
                </a:gridCol>
                <a:gridCol w="782739">
                  <a:extLst>
                    <a:ext uri="{9D8B030D-6E8A-4147-A177-3AD203B41FA5}">
                      <a16:colId xmlns:a16="http://schemas.microsoft.com/office/drawing/2014/main" val="1279506030"/>
                    </a:ext>
                  </a:extLst>
                </a:gridCol>
              </a:tblGrid>
              <a:tr h="370840">
                <a:tc>
                  <a:txBody>
                    <a:bodyPr/>
                    <a:lstStyle/>
                    <a:p>
                      <a:r>
                        <a:rPr lang="en-US" sz="1400" b="0" dirty="0">
                          <a:latin typeface="Arial Rounded MT Bold" panose="020F0704030504030204" pitchFamily="34" charset="0"/>
                        </a:rPr>
                        <a:t>1</a:t>
                      </a:r>
                    </a:p>
                  </a:txBody>
                  <a:tcPr/>
                </a:tc>
                <a:tc>
                  <a:txBody>
                    <a:bodyPr/>
                    <a:lstStyle/>
                    <a:p>
                      <a:r>
                        <a:rPr lang="en-US" sz="1400" b="0" dirty="0">
                          <a:latin typeface="Arial Rounded MT Bold" panose="020F0704030504030204" pitchFamily="34" charset="0"/>
                        </a:rPr>
                        <a:t>Gems</a:t>
                      </a:r>
                    </a:p>
                  </a:txBody>
                  <a:tcPr/>
                </a:tc>
                <a:tc>
                  <a:txBody>
                    <a:bodyPr/>
                    <a:lstStyle/>
                    <a:p>
                      <a:r>
                        <a:rPr lang="en-US" sz="1400" b="0" dirty="0">
                          <a:latin typeface="Arial Rounded MT Bold" panose="020F0704030504030204" pitchFamily="34" charset="0"/>
                        </a:rPr>
                        <a:t>250</a:t>
                      </a:r>
                    </a:p>
                  </a:txBody>
                  <a:tcPr/>
                </a:tc>
                <a:tc>
                  <a:txBody>
                    <a:bodyPr/>
                    <a:lstStyle/>
                    <a:p>
                      <a:r>
                        <a:rPr lang="en-US" sz="1400" b="0" dirty="0">
                          <a:latin typeface="Arial Rounded MT Bold" panose="020F0704030504030204" pitchFamily="34" charset="0"/>
                        </a:rPr>
                        <a:t>$5</a:t>
                      </a:r>
                    </a:p>
                  </a:txBody>
                  <a:tcPr/>
                </a:tc>
                <a:extLst>
                  <a:ext uri="{0D108BD9-81ED-4DB2-BD59-A6C34878D82A}">
                    <a16:rowId xmlns:a16="http://schemas.microsoft.com/office/drawing/2014/main" val="3371633227"/>
                  </a:ext>
                </a:extLst>
              </a:tr>
              <a:tr h="370840">
                <a:tc>
                  <a:txBody>
                    <a:bodyPr/>
                    <a:lstStyle/>
                    <a:p>
                      <a:r>
                        <a:rPr lang="en-US" sz="1400" dirty="0">
                          <a:latin typeface="Arial Rounded MT Bold" panose="020F0704030504030204" pitchFamily="34" charset="0"/>
                        </a:rPr>
                        <a:t>2</a:t>
                      </a:r>
                    </a:p>
                  </a:txBody>
                  <a:tcPr/>
                </a:tc>
                <a:tc>
                  <a:txBody>
                    <a:bodyPr/>
                    <a:lstStyle/>
                    <a:p>
                      <a:r>
                        <a:rPr lang="en-US" sz="1400" dirty="0">
                          <a:latin typeface="Arial Rounded MT Bold" panose="020F0704030504030204" pitchFamily="34" charset="0"/>
                        </a:rPr>
                        <a:t>Potions</a:t>
                      </a:r>
                    </a:p>
                  </a:txBody>
                  <a:tcPr/>
                </a:tc>
                <a:tc>
                  <a:txBody>
                    <a:bodyPr/>
                    <a:lstStyle/>
                    <a:p>
                      <a:r>
                        <a:rPr lang="en-US" sz="1400" dirty="0">
                          <a:latin typeface="Arial Rounded MT Bold" panose="020F0704030504030204" pitchFamily="34" charset="0"/>
                        </a:rPr>
                        <a:t>10</a:t>
                      </a:r>
                    </a:p>
                  </a:txBody>
                  <a:tcPr/>
                </a:tc>
                <a:tc>
                  <a:txBody>
                    <a:bodyPr/>
                    <a:lstStyle/>
                    <a:p>
                      <a:r>
                        <a:rPr lang="en-US" sz="1400" dirty="0">
                          <a:latin typeface="Arial Rounded MT Bold" panose="020F0704030504030204" pitchFamily="34" charset="0"/>
                        </a:rPr>
                        <a:t>$10</a:t>
                      </a:r>
                    </a:p>
                  </a:txBody>
                  <a:tcPr/>
                </a:tc>
                <a:extLst>
                  <a:ext uri="{0D108BD9-81ED-4DB2-BD59-A6C34878D82A}">
                    <a16:rowId xmlns:a16="http://schemas.microsoft.com/office/drawing/2014/main" val="2945859004"/>
                  </a:ext>
                </a:extLst>
              </a:tr>
            </a:tbl>
          </a:graphicData>
        </a:graphic>
      </p:graphicFrame>
      <p:sp>
        <p:nvSpPr>
          <p:cNvPr id="16" name="TextBox 15"/>
          <p:cNvSpPr txBox="1"/>
          <p:nvPr/>
        </p:nvSpPr>
        <p:spPr>
          <a:xfrm>
            <a:off x="5775767" y="1599563"/>
            <a:ext cx="4988689" cy="5632311"/>
          </a:xfrm>
          <a:prstGeom prst="rect">
            <a:avLst/>
          </a:prstGeom>
          <a:noFill/>
        </p:spPr>
        <p:txBody>
          <a:bodyPr wrap="square" rtlCol="0">
            <a:spAutoFit/>
          </a:bodyPr>
          <a:lstStyle/>
          <a:p>
            <a:r>
              <a:rPr lang="en-US" dirty="0"/>
              <a:t>{</a:t>
            </a:r>
          </a:p>
          <a:p>
            <a:r>
              <a:rPr lang="en-US" dirty="0"/>
              <a:t>	</a:t>
            </a:r>
            <a:r>
              <a:rPr lang="en-US" dirty="0" err="1"/>
              <a:t>orderId</a:t>
            </a:r>
            <a:r>
              <a:rPr lang="en-US" dirty="0"/>
              <a:t>: 1234,</a:t>
            </a:r>
          </a:p>
          <a:p>
            <a:r>
              <a:rPr lang="en-US" dirty="0"/>
              <a:t>	player: ‘Mojo </a:t>
            </a:r>
            <a:r>
              <a:rPr lang="en-US" dirty="0" err="1"/>
              <a:t>Jojo</a:t>
            </a:r>
            <a:r>
              <a:rPr lang="en-US" dirty="0"/>
              <a:t>’,</a:t>
            </a:r>
          </a:p>
          <a:p>
            <a:r>
              <a:rPr lang="en-US" dirty="0"/>
              <a:t>	</a:t>
            </a:r>
            <a:r>
              <a:rPr lang="en-US" dirty="0" err="1"/>
              <a:t>inAppPurchase</a:t>
            </a:r>
            <a:r>
              <a:rPr lang="en-US" dirty="0"/>
              <a:t> {</a:t>
            </a:r>
          </a:p>
          <a:p>
            <a:r>
              <a:rPr lang="en-US" dirty="0"/>
              <a:t>		date: 1/1/2017,</a:t>
            </a:r>
          </a:p>
          <a:p>
            <a:r>
              <a:rPr lang="en-US" dirty="0"/>
              <a:t>		items: [</a:t>
            </a:r>
          </a:p>
          <a:p>
            <a:pPr lvl="1"/>
            <a:r>
              <a:rPr lang="en-US" dirty="0"/>
              <a:t>		{ </a:t>
            </a:r>
          </a:p>
          <a:p>
            <a:pPr lvl="1"/>
            <a:r>
              <a:rPr lang="en-US" dirty="0"/>
              <a:t>			</a:t>
            </a:r>
            <a:r>
              <a:rPr lang="en-US" dirty="0" err="1"/>
              <a:t>objectType</a:t>
            </a:r>
            <a:r>
              <a:rPr lang="en-US" dirty="0"/>
              <a:t>: ‘Gem’,</a:t>
            </a:r>
          </a:p>
          <a:p>
            <a:pPr lvl="1"/>
            <a:r>
              <a:rPr lang="en-US" dirty="0"/>
              <a:t>		  	quantity: 250,</a:t>
            </a:r>
          </a:p>
          <a:p>
            <a:pPr lvl="1"/>
            <a:r>
              <a:rPr lang="en-US" dirty="0"/>
              <a:t>                 	</a:t>
            </a:r>
            <a:r>
              <a:rPr lang="en-US" dirty="0" err="1"/>
              <a:t>priceEach</a:t>
            </a:r>
            <a:r>
              <a:rPr lang="en-US" dirty="0"/>
              <a:t>: 0.02</a:t>
            </a:r>
          </a:p>
          <a:p>
            <a:pPr lvl="1"/>
            <a:r>
              <a:rPr lang="en-US" dirty="0"/>
              <a:t>               },</a:t>
            </a:r>
          </a:p>
          <a:p>
            <a:pPr lvl="1"/>
            <a:r>
              <a:rPr lang="en-US" dirty="0"/>
              <a:t>               {</a:t>
            </a:r>
          </a:p>
          <a:p>
            <a:pPr lvl="1"/>
            <a:r>
              <a:rPr lang="en-US" dirty="0"/>
              <a:t>			</a:t>
            </a:r>
            <a:r>
              <a:rPr lang="en-US" dirty="0" err="1"/>
              <a:t>objectType</a:t>
            </a:r>
            <a:r>
              <a:rPr lang="en-US" dirty="0"/>
              <a:t>: ‘Potion’,</a:t>
            </a:r>
          </a:p>
          <a:p>
            <a:pPr lvl="1"/>
            <a:r>
              <a:rPr lang="en-US" dirty="0"/>
              <a:t>			quantity: 10,</a:t>
            </a:r>
          </a:p>
          <a:p>
            <a:pPr lvl="1"/>
            <a:r>
              <a:rPr lang="en-US" dirty="0"/>
              <a:t>			</a:t>
            </a:r>
            <a:r>
              <a:rPr lang="en-US" dirty="0" err="1"/>
              <a:t>priceEach</a:t>
            </a:r>
            <a:r>
              <a:rPr lang="en-US" dirty="0"/>
              <a:t>: 1.00</a:t>
            </a:r>
          </a:p>
          <a:p>
            <a:pPr lvl="1"/>
            <a:r>
              <a:rPr lang="en-US" dirty="0"/>
              <a:t>		}</a:t>
            </a:r>
          </a:p>
          <a:p>
            <a:r>
              <a:rPr lang="en-US" dirty="0"/>
              <a:t>		]</a:t>
            </a:r>
          </a:p>
          <a:p>
            <a:r>
              <a:rPr lang="en-US" dirty="0"/>
              <a:t>	}</a:t>
            </a:r>
          </a:p>
          <a:p>
            <a:r>
              <a:rPr lang="en-US" dirty="0"/>
              <a:t>	…</a:t>
            </a:r>
          </a:p>
          <a:p>
            <a:endParaRPr lang="en-US" dirty="0"/>
          </a:p>
        </p:txBody>
      </p:sp>
      <p:sp>
        <p:nvSpPr>
          <p:cNvPr id="3" name="Arrow: Right 2"/>
          <p:cNvSpPr/>
          <p:nvPr/>
        </p:nvSpPr>
        <p:spPr>
          <a:xfrm>
            <a:off x="4953965" y="3596275"/>
            <a:ext cx="1666754" cy="7416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NoSQL (Document)</a:t>
            </a:r>
          </a:p>
        </p:txBody>
      </p:sp>
    </p:spTree>
    <p:extLst>
      <p:ext uri="{BB962C8B-B14F-4D97-AF65-F5344CB8AC3E}">
        <p14:creationId xmlns:p14="http://schemas.microsoft.com/office/powerpoint/2010/main" val="302503735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1205806" y="1024710"/>
            <a:ext cx="3956547" cy="2249736"/>
            <a:chOff x="1008993" y="898634"/>
            <a:chExt cx="3956547" cy="2249736"/>
          </a:xfrm>
        </p:grpSpPr>
        <p:sp>
          <p:nvSpPr>
            <p:cNvPr id="24" name="Oval 23"/>
            <p:cNvSpPr/>
            <p:nvPr/>
          </p:nvSpPr>
          <p:spPr>
            <a:xfrm>
              <a:off x="1008993" y="898634"/>
              <a:ext cx="3956547" cy="2249736"/>
            </a:xfrm>
            <a:prstGeom prst="ellipse">
              <a:avLst/>
            </a:prstGeom>
            <a:gradFill flip="none" rotWithShape="1">
              <a:gsLst>
                <a:gs pos="0">
                  <a:schemeClr val="bg2"/>
                </a:gs>
                <a:gs pos="65000">
                  <a:schemeClr val="accent1">
                    <a:shade val="67500"/>
                    <a:satMod val="115000"/>
                  </a:schemeClr>
                </a:gs>
                <a:gs pos="100000">
                  <a:schemeClr val="accent1">
                    <a:shade val="100000"/>
                    <a:satMod val="115000"/>
                  </a:schemeClr>
                </a:gs>
              </a:gsLst>
              <a:path path="circle">
                <a:fillToRect l="50000" t="50000" r="50000" b="50000"/>
              </a:path>
              <a:tileRect/>
            </a:gradFill>
            <a:effectLst/>
            <a:scene3d>
              <a:camera prst="orthographicFront"/>
              <a:lightRig rig="threePt" dir="t"/>
            </a:scene3d>
            <a:sp3d contourW="12700">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1524222" y="1332493"/>
              <a:ext cx="2634433" cy="584775"/>
            </a:xfrm>
            <a:prstGeom prst="rect">
              <a:avLst/>
            </a:prstGeom>
            <a:noFill/>
          </p:spPr>
          <p:txBody>
            <a:bodyPr wrap="square" rtlCol="0">
              <a:spAutoFit/>
            </a:bodyPr>
            <a:lstStyle/>
            <a:p>
              <a:r>
                <a:rPr lang="en-US" sz="3200" dirty="0">
                  <a:latin typeface="+mj-lt"/>
                </a:rPr>
                <a:t>Document</a:t>
              </a:r>
            </a:p>
          </p:txBody>
        </p:sp>
      </p:grpSp>
      <p:grpSp>
        <p:nvGrpSpPr>
          <p:cNvPr id="26" name="Group 25"/>
          <p:cNvGrpSpPr/>
          <p:nvPr/>
        </p:nvGrpSpPr>
        <p:grpSpPr>
          <a:xfrm>
            <a:off x="6050010" y="4658750"/>
            <a:ext cx="4869151" cy="1997486"/>
            <a:chOff x="5853197" y="4532674"/>
            <a:chExt cx="4869151" cy="1997486"/>
          </a:xfrm>
        </p:grpSpPr>
        <p:sp>
          <p:nvSpPr>
            <p:cNvPr id="27" name="Oval 26"/>
            <p:cNvSpPr/>
            <p:nvPr/>
          </p:nvSpPr>
          <p:spPr>
            <a:xfrm>
              <a:off x="5853197" y="4532674"/>
              <a:ext cx="3751594" cy="1997486"/>
            </a:xfrm>
            <a:prstGeom prst="ellipse">
              <a:avLst/>
            </a:prstGeom>
            <a:gradFill flip="none" rotWithShape="1">
              <a:gsLst>
                <a:gs pos="0">
                  <a:schemeClr val="bg2"/>
                </a:gs>
                <a:gs pos="65000">
                  <a:schemeClr val="accent1">
                    <a:shade val="67500"/>
                    <a:satMod val="115000"/>
                  </a:schemeClr>
                </a:gs>
                <a:gs pos="100000">
                  <a:schemeClr val="accent1">
                    <a:shade val="100000"/>
                    <a:satMod val="115000"/>
                  </a:schemeClr>
                </a:gs>
              </a:gsLst>
              <a:path path="circle">
                <a:fillToRect l="50000" t="50000" r="50000" b="50000"/>
              </a:path>
              <a:tileRect/>
            </a:gradFill>
            <a:effectLst/>
            <a:scene3d>
              <a:camera prst="orthographicFront"/>
              <a:lightRig rig="threePt" dir="t"/>
            </a:scene3d>
            <a:sp3d contourW="12700">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5988301" y="4968751"/>
              <a:ext cx="4734047" cy="584775"/>
            </a:xfrm>
            <a:prstGeom prst="rect">
              <a:avLst/>
            </a:prstGeom>
            <a:noFill/>
          </p:spPr>
          <p:txBody>
            <a:bodyPr wrap="square" rtlCol="0">
              <a:spAutoFit/>
            </a:bodyPr>
            <a:lstStyle/>
            <a:p>
              <a:r>
                <a:rPr lang="en-US" sz="3200" dirty="0">
                  <a:latin typeface="+mj-lt"/>
                </a:rPr>
                <a:t>Column Family</a:t>
              </a:r>
            </a:p>
          </p:txBody>
        </p:sp>
      </p:grpSp>
      <p:grpSp>
        <p:nvGrpSpPr>
          <p:cNvPr id="29" name="Group 28"/>
          <p:cNvGrpSpPr/>
          <p:nvPr/>
        </p:nvGrpSpPr>
        <p:grpSpPr>
          <a:xfrm>
            <a:off x="603874" y="3675224"/>
            <a:ext cx="3751594" cy="1997486"/>
            <a:chOff x="407061" y="3549148"/>
            <a:chExt cx="3751594" cy="1997486"/>
          </a:xfrm>
        </p:grpSpPr>
        <p:sp>
          <p:nvSpPr>
            <p:cNvPr id="30" name="Oval 29"/>
            <p:cNvSpPr/>
            <p:nvPr/>
          </p:nvSpPr>
          <p:spPr>
            <a:xfrm>
              <a:off x="407061" y="3549148"/>
              <a:ext cx="3751594" cy="1997486"/>
            </a:xfrm>
            <a:prstGeom prst="ellipse">
              <a:avLst/>
            </a:prstGeom>
            <a:gradFill flip="none" rotWithShape="1">
              <a:gsLst>
                <a:gs pos="0">
                  <a:schemeClr val="bg2"/>
                </a:gs>
                <a:gs pos="65000">
                  <a:schemeClr val="accent1">
                    <a:shade val="67500"/>
                    <a:satMod val="115000"/>
                  </a:schemeClr>
                </a:gs>
                <a:gs pos="100000">
                  <a:schemeClr val="accent1">
                    <a:shade val="100000"/>
                    <a:satMod val="115000"/>
                  </a:schemeClr>
                </a:gs>
              </a:gsLst>
              <a:path path="circle">
                <a:fillToRect l="50000" t="50000" r="50000" b="50000"/>
              </a:path>
              <a:tileRect/>
            </a:gradFill>
            <a:effectLst/>
            <a:scene3d>
              <a:camera prst="orthographicFront"/>
              <a:lightRig rig="threePt" dir="t"/>
            </a:scene3d>
            <a:sp3d contourW="12700">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1516284" y="3854370"/>
              <a:ext cx="1655179" cy="584775"/>
            </a:xfrm>
            <a:prstGeom prst="rect">
              <a:avLst/>
            </a:prstGeom>
            <a:noFill/>
          </p:spPr>
          <p:txBody>
            <a:bodyPr wrap="square" rtlCol="0">
              <a:spAutoFit/>
            </a:bodyPr>
            <a:lstStyle/>
            <a:p>
              <a:r>
                <a:rPr lang="en-US" sz="3200" dirty="0">
                  <a:latin typeface="+mj-lt"/>
                </a:rPr>
                <a:t>Graph</a:t>
              </a:r>
            </a:p>
          </p:txBody>
        </p:sp>
      </p:grpSp>
      <p:grpSp>
        <p:nvGrpSpPr>
          <p:cNvPr id="32" name="Group 31"/>
          <p:cNvGrpSpPr/>
          <p:nvPr/>
        </p:nvGrpSpPr>
        <p:grpSpPr>
          <a:xfrm>
            <a:off x="6050010" y="254486"/>
            <a:ext cx="5730166" cy="4207107"/>
            <a:chOff x="5853197" y="128410"/>
            <a:chExt cx="5730166" cy="4207107"/>
          </a:xfrm>
        </p:grpSpPr>
        <p:sp>
          <p:nvSpPr>
            <p:cNvPr id="33" name="Oval 32"/>
            <p:cNvSpPr/>
            <p:nvPr/>
          </p:nvSpPr>
          <p:spPr>
            <a:xfrm>
              <a:off x="5853197" y="128410"/>
              <a:ext cx="5687161" cy="4207107"/>
            </a:xfrm>
            <a:prstGeom prst="ellipse">
              <a:avLst/>
            </a:prstGeom>
            <a:gradFill flip="none" rotWithShape="1">
              <a:gsLst>
                <a:gs pos="0">
                  <a:schemeClr val="bg2"/>
                </a:gs>
                <a:gs pos="65000">
                  <a:schemeClr val="accent1">
                    <a:shade val="67500"/>
                    <a:satMod val="115000"/>
                  </a:schemeClr>
                </a:gs>
                <a:gs pos="100000">
                  <a:schemeClr val="accent1">
                    <a:shade val="100000"/>
                    <a:satMod val="115000"/>
                  </a:schemeClr>
                </a:gs>
              </a:gsLst>
              <a:path path="circle">
                <a:fillToRect l="50000" t="50000" r="50000" b="50000"/>
              </a:path>
              <a:tileRect/>
            </a:gradFill>
            <a:effectLst/>
            <a:scene3d>
              <a:camera prst="orthographicFront"/>
              <a:lightRig rig="threePt" dir="t"/>
            </a:scene3d>
            <a:sp3d contourW="12700">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7626219" y="668397"/>
              <a:ext cx="3957144" cy="584775"/>
            </a:xfrm>
            <a:prstGeom prst="rect">
              <a:avLst/>
            </a:prstGeom>
            <a:noFill/>
          </p:spPr>
          <p:txBody>
            <a:bodyPr wrap="square" rtlCol="0">
              <a:spAutoFit/>
            </a:bodyPr>
            <a:lstStyle/>
            <a:p>
              <a:r>
                <a:rPr lang="en-US" sz="3200" dirty="0">
                  <a:latin typeface="+mj-lt"/>
                </a:rPr>
                <a:t>Key-Value</a:t>
              </a:r>
            </a:p>
          </p:txBody>
        </p:sp>
      </p:grpSp>
      <p:sp>
        <p:nvSpPr>
          <p:cNvPr id="17" name="TextBox 16"/>
          <p:cNvSpPr txBox="1"/>
          <p:nvPr/>
        </p:nvSpPr>
        <p:spPr>
          <a:xfrm>
            <a:off x="4355468" y="1841625"/>
            <a:ext cx="2812648" cy="523220"/>
          </a:xfrm>
          <a:prstGeom prst="rect">
            <a:avLst/>
          </a:prstGeom>
          <a:noFill/>
        </p:spPr>
        <p:txBody>
          <a:bodyPr wrap="square" rtlCol="0">
            <a:spAutoFit/>
          </a:bodyPr>
          <a:lstStyle/>
          <a:p>
            <a:r>
              <a:rPr lang="en-US" sz="2800" dirty="0" err="1">
                <a:latin typeface="Arial Rounded MT Bold" panose="020F0704030504030204" pitchFamily="34" charset="0"/>
              </a:rPr>
              <a:t>DocumentDb</a:t>
            </a:r>
            <a:endParaRPr lang="en-US" sz="2800" dirty="0">
              <a:latin typeface="Arial Rounded MT Bold" panose="020F0704030504030204" pitchFamily="34" charset="0"/>
            </a:endParaRPr>
          </a:p>
        </p:txBody>
      </p:sp>
      <p:sp>
        <p:nvSpPr>
          <p:cNvPr id="18" name="TextBox 17"/>
          <p:cNvSpPr txBox="1"/>
          <p:nvPr/>
        </p:nvSpPr>
        <p:spPr>
          <a:xfrm>
            <a:off x="3802027" y="2296425"/>
            <a:ext cx="4409955" cy="523220"/>
          </a:xfrm>
          <a:prstGeom prst="rect">
            <a:avLst/>
          </a:prstGeom>
          <a:noFill/>
        </p:spPr>
        <p:txBody>
          <a:bodyPr wrap="square" rtlCol="0">
            <a:spAutoFit/>
          </a:bodyPr>
          <a:lstStyle/>
          <a:p>
            <a:r>
              <a:rPr lang="en-US" sz="2800" dirty="0">
                <a:latin typeface="Arial Rounded MT Bold" panose="020F0704030504030204" pitchFamily="34" charset="0"/>
              </a:rPr>
              <a:t>Azure Table Service</a:t>
            </a:r>
          </a:p>
        </p:txBody>
      </p:sp>
      <p:sp>
        <p:nvSpPr>
          <p:cNvPr id="19" name="TextBox 18"/>
          <p:cNvSpPr txBox="1"/>
          <p:nvPr/>
        </p:nvSpPr>
        <p:spPr>
          <a:xfrm>
            <a:off x="3932542" y="2806233"/>
            <a:ext cx="3993265" cy="523220"/>
          </a:xfrm>
          <a:prstGeom prst="rect">
            <a:avLst/>
          </a:prstGeom>
          <a:noFill/>
        </p:spPr>
        <p:txBody>
          <a:bodyPr wrap="square" rtlCol="0">
            <a:spAutoFit/>
          </a:bodyPr>
          <a:lstStyle/>
          <a:p>
            <a:r>
              <a:rPr lang="en-US" sz="2800" dirty="0">
                <a:latin typeface="Arial Rounded MT Bold" panose="020F0704030504030204" pitchFamily="34" charset="0"/>
              </a:rPr>
              <a:t>Azure </a:t>
            </a:r>
            <a:r>
              <a:rPr lang="en-US" sz="2800" dirty="0" err="1">
                <a:latin typeface="Arial Rounded MT Bold" panose="020F0704030504030204" pitchFamily="34" charset="0"/>
              </a:rPr>
              <a:t>Redis</a:t>
            </a:r>
            <a:r>
              <a:rPr lang="en-US" sz="2800" dirty="0">
                <a:latin typeface="Arial Rounded MT Bold" panose="020F0704030504030204" pitchFamily="34" charset="0"/>
              </a:rPr>
              <a:t> Cache</a:t>
            </a:r>
          </a:p>
        </p:txBody>
      </p:sp>
      <p:sp>
        <p:nvSpPr>
          <p:cNvPr id="20" name="TextBox 19"/>
          <p:cNvSpPr txBox="1"/>
          <p:nvPr/>
        </p:nvSpPr>
        <p:spPr>
          <a:xfrm>
            <a:off x="4233483" y="3272575"/>
            <a:ext cx="3391382" cy="523220"/>
          </a:xfrm>
          <a:prstGeom prst="rect">
            <a:avLst/>
          </a:prstGeom>
          <a:noFill/>
        </p:spPr>
        <p:txBody>
          <a:bodyPr wrap="square" rtlCol="0">
            <a:spAutoFit/>
          </a:bodyPr>
          <a:lstStyle/>
          <a:p>
            <a:r>
              <a:rPr lang="en-US" sz="2800" dirty="0">
                <a:latin typeface="Arial Rounded MT Bold" panose="020F0704030504030204" pitchFamily="34" charset="0"/>
              </a:rPr>
              <a:t>Azure </a:t>
            </a:r>
            <a:r>
              <a:rPr lang="en-US" sz="2800" dirty="0" err="1">
                <a:latin typeface="Arial Rounded MT Bold" panose="020F0704030504030204" pitchFamily="34" charset="0"/>
              </a:rPr>
              <a:t>Hbase</a:t>
            </a:r>
            <a:endParaRPr lang="en-US" sz="2800" dirty="0">
              <a:latin typeface="Arial Rounded MT Bold" panose="020F0704030504030204" pitchFamily="34" charset="0"/>
            </a:endParaRPr>
          </a:p>
        </p:txBody>
      </p:sp>
      <p:sp>
        <p:nvSpPr>
          <p:cNvPr id="2" name="TextBox 1"/>
          <p:cNvSpPr txBox="1"/>
          <p:nvPr/>
        </p:nvSpPr>
        <p:spPr>
          <a:xfrm>
            <a:off x="4477499" y="134112"/>
            <a:ext cx="2690617" cy="769441"/>
          </a:xfrm>
          <a:prstGeom prst="rect">
            <a:avLst/>
          </a:prstGeom>
          <a:noFill/>
        </p:spPr>
        <p:txBody>
          <a:bodyPr wrap="square" rtlCol="0">
            <a:spAutoFit/>
          </a:bodyPr>
          <a:lstStyle/>
          <a:p>
            <a:r>
              <a:rPr lang="en-US" sz="4400" dirty="0">
                <a:latin typeface="+mj-lt"/>
              </a:rPr>
              <a:t>NoSQL</a:t>
            </a:r>
          </a:p>
        </p:txBody>
      </p:sp>
      <p:sp>
        <p:nvSpPr>
          <p:cNvPr id="21" name="TextBox 20"/>
          <p:cNvSpPr txBox="1"/>
          <p:nvPr/>
        </p:nvSpPr>
        <p:spPr>
          <a:xfrm>
            <a:off x="4431650" y="1364748"/>
            <a:ext cx="3391382" cy="523220"/>
          </a:xfrm>
          <a:prstGeom prst="rect">
            <a:avLst/>
          </a:prstGeom>
          <a:noFill/>
        </p:spPr>
        <p:txBody>
          <a:bodyPr wrap="square" rtlCol="0">
            <a:spAutoFit/>
          </a:bodyPr>
          <a:lstStyle/>
          <a:p>
            <a:r>
              <a:rPr lang="en-US" sz="2800" dirty="0">
                <a:latin typeface="Arial Rounded MT Bold" panose="020F0704030504030204" pitchFamily="34" charset="0"/>
              </a:rPr>
              <a:t>Azure SQL</a:t>
            </a:r>
          </a:p>
        </p:txBody>
      </p:sp>
      <p:sp>
        <p:nvSpPr>
          <p:cNvPr id="22" name="TextBox 21"/>
          <p:cNvSpPr txBox="1"/>
          <p:nvPr/>
        </p:nvSpPr>
        <p:spPr>
          <a:xfrm>
            <a:off x="4646739" y="3775342"/>
            <a:ext cx="3391382" cy="523220"/>
          </a:xfrm>
          <a:prstGeom prst="rect">
            <a:avLst/>
          </a:prstGeom>
          <a:noFill/>
        </p:spPr>
        <p:txBody>
          <a:bodyPr wrap="square" rtlCol="0">
            <a:spAutoFit/>
          </a:bodyPr>
          <a:lstStyle/>
          <a:p>
            <a:r>
              <a:rPr lang="en-US" sz="2800" dirty="0">
                <a:latin typeface="Arial Rounded MT Bold" panose="020F0704030504030204" pitchFamily="34" charset="0"/>
              </a:rPr>
              <a:t>Gremlin</a:t>
            </a:r>
          </a:p>
        </p:txBody>
      </p:sp>
    </p:spTree>
    <p:extLst>
      <p:ext uri="{BB962C8B-B14F-4D97-AF65-F5344CB8AC3E}">
        <p14:creationId xmlns:p14="http://schemas.microsoft.com/office/powerpoint/2010/main" val="12445350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21"/>
                                        </p:tgtEl>
                                        <p:attrNameLst>
                                          <p:attrName>ppt_w</p:attrName>
                                        </p:attrNameLst>
                                      </p:cBhvr>
                                      <p:tavLst>
                                        <p:tav tm="0">
                                          <p:val>
                                            <p:strVal val="ppt_w"/>
                                          </p:val>
                                        </p:tav>
                                        <p:tav tm="100000">
                                          <p:val>
                                            <p:fltVal val="0"/>
                                          </p:val>
                                        </p:tav>
                                      </p:tavLst>
                                    </p:anim>
                                    <p:anim calcmode="lin" valueType="num">
                                      <p:cBhvr>
                                        <p:cTn id="7" dur="500"/>
                                        <p:tgtEl>
                                          <p:spTgt spid="21"/>
                                        </p:tgtEl>
                                        <p:attrNameLst>
                                          <p:attrName>ppt_h</p:attrName>
                                        </p:attrNameLst>
                                      </p:cBhvr>
                                      <p:tavLst>
                                        <p:tav tm="0">
                                          <p:val>
                                            <p:strVal val="ppt_h"/>
                                          </p:val>
                                        </p:tav>
                                        <p:tav tm="100000">
                                          <p:val>
                                            <p:fltVal val="0"/>
                                          </p:val>
                                        </p:tav>
                                      </p:tavLst>
                                    </p:anim>
                                    <p:animEffect transition="out" filter="fade">
                                      <p:cBhvr>
                                        <p:cTn id="8" dur="500"/>
                                        <p:tgtEl>
                                          <p:spTgt spid="21"/>
                                        </p:tgtEl>
                                      </p:cBhvr>
                                    </p:animEffect>
                                    <p:set>
                                      <p:cBhvr>
                                        <p:cTn id="9" dur="1" fill="hold">
                                          <p:stCondLst>
                                            <p:cond delay="499"/>
                                          </p:stCondLst>
                                        </p:cTn>
                                        <p:tgtEl>
                                          <p:spTgt spid="21"/>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0" presetClass="path" presetSubtype="0" accel="50000" decel="50000" fill="hold" grpId="0" nodeType="clickEffect">
                                  <p:stCondLst>
                                    <p:cond delay="0"/>
                                  </p:stCondLst>
                                  <p:childTnLst>
                                    <p:animMotion origin="layout" path="M -0.01355 0.00255 L -0.01355 0.00255 C -0.01693 0.00695 -0.02487 0.01922 -0.02956 0.02199 C -0.03425 0.02477 -0.05365 0.02848 -0.05664 0.02917 C -0.05795 0.02963 -0.05925 0.03056 -0.06055 0.03102 C -0.06954 0.03357 -0.07852 0.03681 -0.08763 0.0382 C -0.11784 0.04236 -0.09623 0.03982 -0.15261 0.04167 L -0.15756 0.04352 C -0.15964 0.04398 -0.16172 0.04422 -0.16368 0.04514 C -0.16537 0.04607 -0.16693 0.04792 -0.16862 0.04885 C -0.17188 0.05047 -0.17539 0.05047 -0.17865 0.05232 C -0.17956 0.05301 -0.1806 0.05394 -0.18164 0.05417 C -0.1849 0.0551 -0.18829 0.0551 -0.19167 0.05602 C -0.19336 0.05625 -0.19493 0.05741 -0.19662 0.05764 C -0.20026 0.05857 -0.20391 0.0588 -0.20769 0.05949 C -0.22761 0.06366 -0.21628 0.06297 -0.22956 0.06297 " pathEditMode="relative" ptsTypes="AAAAAAAAAAAAAAAA">
                                      <p:cBhvr>
                                        <p:cTn id="13" dur="500" fill="hold"/>
                                        <p:tgtEl>
                                          <p:spTgt spid="17"/>
                                        </p:tgtEl>
                                        <p:attrNameLst>
                                          <p:attrName>ppt_x</p:attrName>
                                          <p:attrName>ppt_y</p:attrName>
                                        </p:attrNameLst>
                                      </p:cBhvr>
                                    </p:animMotion>
                                  </p:childTnLst>
                                </p:cTn>
                              </p:par>
                              <p:par>
                                <p:cTn id="14" presetID="0" presetClass="path" presetSubtype="0" accel="50000" decel="50000" fill="hold" grpId="0" nodeType="withEffect">
                                  <p:stCondLst>
                                    <p:cond delay="0"/>
                                  </p:stCondLst>
                                  <p:childTnLst>
                                    <p:animMotion origin="layout" path="M -0.03672 0.00578 L -0.03672 0.00602 C -0.02448 0.00301 -0.01172 0.00046 0.00039 -0.00324 C 0.00625 -0.0051 0.01211 -0.00625 0.0181 -0.00857 C 0.06042 -0.02477 0.01562 -0.00996 0.05521 -0.02639 C 0.06081 -0.02871 0.06653 -0.0294 0.072 -0.03172 C 0.0776 -0.03403 0.08307 -0.03797 0.0888 -0.04051 C 0.09114 -0.04167 0.09375 -0.0426 0.09609 -0.04422 C 0.09896 -0.04584 0.10208 -0.0463 0.10456 -0.04954 C 0.11015 -0.05672 0.10417 -0.04977 0.11107 -0.05486 C 0.11237 -0.05579 0.11341 -0.05764 0.11484 -0.05834 C 0.11693 -0.05949 0.11914 -0.05949 0.12122 -0.06019 C 0.125 -0.06135 0.12877 -0.06204 0.13242 -0.06366 C 0.13581 -0.06505 0.13932 -0.06736 0.14271 -0.06898 C 0.14583 -0.07037 0.14883 -0.0713 0.15195 -0.07246 C 0.15456 -0.07361 0.1569 -0.075 0.15937 -0.07616 C 0.16133 -0.07686 0.16315 -0.07709 0.1651 -0.07801 C 0.16693 -0.07871 0.16862 -0.08079 0.17057 -0.08148 C 0.17969 -0.08426 0.19544 -0.08334 0.20325 -0.08334 " pathEditMode="relative" rAng="0" ptsTypes="AAAAAAAAAAAAAAAAAAA">
                                      <p:cBhvr>
                                        <p:cTn id="15" dur="500" fill="hold"/>
                                        <p:tgtEl>
                                          <p:spTgt spid="18"/>
                                        </p:tgtEl>
                                        <p:attrNameLst>
                                          <p:attrName>ppt_x</p:attrName>
                                          <p:attrName>ppt_y</p:attrName>
                                        </p:attrNameLst>
                                      </p:cBhvr>
                                      <p:rCtr x="11992" y="-4468"/>
                                    </p:animMotion>
                                  </p:childTnLst>
                                </p:cTn>
                              </p:par>
                              <p:par>
                                <p:cTn id="16" presetID="0" presetClass="path" presetSubtype="0" accel="50000" decel="50000" fill="hold" grpId="0" nodeType="withEffect">
                                  <p:stCondLst>
                                    <p:cond delay="0"/>
                                  </p:stCondLst>
                                  <p:childTnLst>
                                    <p:animMotion origin="layout" path="M 2.08333E-6 3.33333E-6 L 2.08333E-6 0.00023 C 0.01107 -0.0007 0.02226 -0.00093 0.03346 -0.00186 C 0.03672 -0.00209 0.0401 -0.00348 0.04336 -0.00371 C 0.11367 -0.00949 0.04336 -0.00186 0.10429 -0.00718 C 0.11549 -0.00811 0.12656 -0.00949 0.13776 -0.01065 L 0.15898 -0.00903 C 0.16302 -0.00857 0.16719 -0.00787 0.17122 -0.00718 C 0.17422 -0.00672 0.17708 -0.00579 0.18008 -0.00533 C 0.18633 -0.00463 0.19245 -0.00417 0.19857 -0.00371 C 0.20156 -0.00301 0.20443 -0.00232 0.20742 -0.00186 C 0.24479 0.00324 0.2095 -0.00278 0.23476 0.00162 C 0.23685 0.00277 0.2388 0.00463 0.24101 0.00532 C 0.24453 0.00648 0.24844 0.00625 0.25221 0.00694 C 0.25521 0.00764 0.26484 0.01041 0.26953 0.01227 C 0.27304 0.01389 0.275 0.01504 0.27825 0.01759 C 0.28372 0.02222 0.28008 0.0206 0.28568 0.02314 C 0.29101 0.02523 0.29831 0.02708 0.30312 0.02847 C 0.30508 0.02893 0.30742 0.02916 0.30924 0.03009 C 0.31054 0.03078 0.31185 0.03102 0.31302 0.03194 C 0.31888 0.03611 0.31445 0.03541 0.3194 0.03541 " pathEditMode="relative" rAng="0" ptsTypes="AAAAAAAAAAAAAAAAAAAAA">
                                      <p:cBhvr>
                                        <p:cTn id="17" dur="500" fill="hold"/>
                                        <p:tgtEl>
                                          <p:spTgt spid="19"/>
                                        </p:tgtEl>
                                        <p:attrNameLst>
                                          <p:attrName>ppt_x</p:attrName>
                                          <p:attrName>ppt_y</p:attrName>
                                        </p:attrNameLst>
                                      </p:cBhvr>
                                      <p:rCtr x="15964" y="1227"/>
                                    </p:animMotion>
                                  </p:childTnLst>
                                </p:cTn>
                              </p:par>
                              <p:par>
                                <p:cTn id="18" presetID="0" presetClass="path" presetSubtype="0" accel="50000" decel="50000" fill="hold" grpId="0" nodeType="withEffect">
                                  <p:stCondLst>
                                    <p:cond delay="0"/>
                                  </p:stCondLst>
                                  <p:childTnLst>
                                    <p:animMotion origin="layout" path="M -2.70833E-6 2.96296E-6 L -2.70833E-6 0.00023 C 0.003 0.00162 0.00664 0.00208 0.00951 0.00532 C 0.01185 0.00787 0.01263 0.0125 0.01433 0.01597 C 0.01589 0.01898 0.01888 0.02477 0.02019 0.02824 C 0.02123 0.03055 0.02201 0.0331 0.02279 0.03541 C 0.02318 0.03727 0.02305 0.03935 0.02383 0.04074 C 0.02474 0.04236 0.0263 0.04305 0.02748 0.04421 C 0.02878 0.05046 0.03073 0.0618 0.03464 0.06574 L 0.03815 0.06921 C 0.0392 0.07338 0.04011 0.07824 0.0418 0.08171 C 0.04323 0.08426 0.04505 0.08634 0.04662 0.08865 C 0.0487 0.10046 0.04662 0.09166 0.05026 0.10115 C 0.05117 0.10347 0.05144 0.10625 0.05274 0.10833 C 0.05365 0.10995 0.05508 0.11065 0.05625 0.1118 C 0.05782 0.11666 0.05847 0.12245 0.06094 0.12615 C 0.06615 0.13356 0.06367 0.1294 0.06836 0.13865 C 0.07058 0.14838 0.06823 0.13958 0.07188 0.1493 C 0.07266 0.15162 0.07318 0.15416 0.07422 0.15625 C 0.07526 0.15833 0.07683 0.15972 0.07787 0.16157 C 0.07917 0.16389 0.08034 0.16643 0.08151 0.16875 C 0.08321 0.17222 0.08555 0.17824 0.08737 0.18125 C 0.08854 0.18264 0.08985 0.18356 0.09115 0.18472 C 0.09362 0.19051 0.09466 0.19328 0.09831 0.19907 C 0.10091 0.20324 0.10443 0.20648 0.10664 0.21134 C 0.1099 0.21852 0.10782 0.21551 0.11263 0.22037 C 0.11498 0.23078 0.11211 0.22106 0.11758 0.22916 C 0.11888 0.23125 0.11992 0.23379 0.1211 0.23634 C 0.12188 0.23796 0.1224 0.24004 0.12344 0.24166 C 0.12461 0.24305 0.12578 0.24398 0.12709 0.24514 C 0.13282 0.2581 0.1293 0.25393 0.13672 0.25949 C 0.13933 0.27176 0.13594 0.25879 0.14623 0.27731 C 0.14831 0.28078 0.15 0.28472 0.15222 0.28796 C 0.15391 0.29027 0.15625 0.29143 0.15834 0.29328 C 0.16328 0.3081 0.15716 0.29375 0.1655 0.30393 C 0.16654 0.30532 0.16706 0.3074 0.16784 0.30926 C 0.16901 0.31157 0.17032 0.31389 0.17136 0.3162 C 0.1724 0.31805 0.17279 0.32037 0.17396 0.32176 C 0.17526 0.32338 0.17709 0.32407 0.17865 0.32523 C 0.17956 0.32708 0.17995 0.32916 0.18112 0.33055 C 0.18464 0.33518 0.18672 0.33565 0.19063 0.33773 C 0.19258 0.34676 0.19011 0.34051 0.19545 0.34467 C 0.20782 0.35486 0.19805 0.34953 0.20625 0.3537 C 0.20703 0.35532 0.20742 0.35787 0.20873 0.35902 C 0.20938 0.35972 0.21875 0.36412 0.22058 0.36435 C 0.22305 0.36458 0.22539 0.36435 0.228 0.36435 " pathEditMode="relative" rAng="0" ptsTypes="AAAAAAAAAAAAAAAAAAAAAAAAAAAAAAAAAAAAAAAAAAAAAA">
                                      <p:cBhvr>
                                        <p:cTn id="19" dur="500" fill="hold"/>
                                        <p:tgtEl>
                                          <p:spTgt spid="20"/>
                                        </p:tgtEl>
                                        <p:attrNameLst>
                                          <p:attrName>ppt_x</p:attrName>
                                          <p:attrName>ppt_y</p:attrName>
                                        </p:attrNameLst>
                                      </p:cBhvr>
                                      <p:rCtr x="11393" y="18218"/>
                                    </p:animMotion>
                                  </p:childTnLst>
                                </p:cTn>
                              </p:par>
                              <p:par>
                                <p:cTn id="20" presetID="0" presetClass="path" presetSubtype="0" accel="50000" decel="50000" fill="hold" grpId="0" nodeType="withEffect">
                                  <p:stCondLst>
                                    <p:cond delay="0"/>
                                  </p:stCondLst>
                                  <p:childTnLst>
                                    <p:animMotion origin="layout" path="M -2.29167E-6 2.59259E-6 L -2.29167E-6 2.59259E-6 C -0.00351 0.00046 -0.00781 0.00069 -0.0112 0.00162 C -0.01393 0.00254 -0.01484 0.00416 -0.01692 0.00532 C -0.01875 0.00648 -0.02226 0.00833 -0.0237 0.00949 C -0.025 0.01041 -0.02591 0.01134 -0.02682 0.01203 C -0.02721 0.01273 -0.02708 0.01342 -0.02799 0.01389 C -0.02903 0.01435 -0.03086 0.01458 -0.03229 0.01504 C -0.03385 0.01713 -0.03607 0.02106 -0.04075 0.02245 L -0.04479 0.02361 C -0.04609 0.025 -0.04713 0.02685 -0.04909 0.02801 C -0.05078 0.02893 -0.05286 0.02963 -0.05469 0.03032 C -0.05716 0.03449 -0.05469 0.03148 -0.05898 0.03472 C -0.06015 0.03541 -0.06041 0.03634 -0.06198 0.03703 C -0.06302 0.03773 -0.06471 0.03796 -0.06601 0.03842 C -0.06784 0.04004 -0.06862 0.0419 -0.07148 0.04328 C -0.0776 0.04583 -0.07474 0.04444 -0.08021 0.04745 C -0.08281 0.05092 -0.08008 0.04791 -0.08437 0.05115 C -0.08528 0.05208 -0.08594 0.05278 -0.08711 0.0537 C -0.08841 0.0544 -0.09023 0.05486 -0.0914 0.05532 C -0.09297 0.05625 -0.09427 0.05717 -0.0957 0.05787 C -0.09765 0.05903 -0.10039 0.06111 -0.1026 0.06227 C -0.1039 0.06273 -0.10547 0.06296 -0.10703 0.06342 C -0.10989 0.06528 -0.11107 0.0662 -0.11536 0.06828 C -0.11849 0.06967 -0.12252 0.07083 -0.12513 0.07245 C -0.12903 0.075 -0.12656 0.07384 -0.13216 0.07569 C -0.13489 0.07916 -0.13151 0.07592 -0.13802 0.0787 C -0.13945 0.0794 -0.14075 0.08032 -0.14205 0.08102 C -0.14297 0.08171 -0.14362 0.0824 -0.14492 0.08287 C -0.14622 0.08333 -0.14765 0.08379 -0.14909 0.08403 C -0.15586 0.08865 -0.15169 0.08727 -0.16041 0.08912 C -0.16354 0.09328 -0.1595 0.08889 -0.17161 0.09514 C -0.17409 0.09629 -0.17604 0.09768 -0.17864 0.09884 C -0.1806 0.09977 -0.18333 0.1 -0.1858 0.10069 C -0.19153 0.10578 -0.18437 0.10092 -0.19414 0.1044 C -0.19544 0.10486 -0.19609 0.10555 -0.197 0.10625 C -0.1983 0.10694 -0.19987 0.10787 -0.20104 0.10856 C -0.20234 0.10926 -0.20273 0.10995 -0.20416 0.11041 C -0.2056 0.11111 -0.20781 0.11134 -0.20963 0.11157 C -0.21067 0.11227 -0.2112 0.11296 -0.2125 0.11342 C -0.21666 0.11504 -0.21914 0.11528 -0.2237 0.11597 C -0.22591 0.11898 -0.22304 0.1169 -0.22929 0.11828 C -0.24388 0.12176 -0.23242 0.12014 -0.24205 0.12153 C -0.24297 0.12199 -0.24336 0.12291 -0.24492 0.12338 C -0.2457 0.12361 -0.25664 0.125 -0.25885 0.12523 C -0.26172 0.12523 -0.26445 0.12523 -0.26745 0.12523 " pathEditMode="relative" rAng="0" ptsTypes="AAAAAAAAAAAAAAAAAAAAAAAAAAAAAAAAAAAAAAAAAAAAAA">
                                      <p:cBhvr>
                                        <p:cTn id="21" dur="500" fill="hold"/>
                                        <p:tgtEl>
                                          <p:spTgt spid="22"/>
                                        </p:tgtEl>
                                        <p:attrNameLst>
                                          <p:attrName>ppt_x</p:attrName>
                                          <p:attrName>ppt_y</p:attrName>
                                        </p:attrNameLst>
                                      </p:cBhvr>
                                      <p:rCtr x="-13372" y="6250"/>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2000"/>
                                        <p:tgtEl>
                                          <p:spTgt spid="23"/>
                                        </p:tgtEl>
                                      </p:cBhvr>
                                    </p:animEffect>
                                  </p:childTnLst>
                                </p:cTn>
                              </p:par>
                              <p:par>
                                <p:cTn id="27" presetID="10"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2000"/>
                                        <p:tgtEl>
                                          <p:spTgt spid="32"/>
                                        </p:tgtEl>
                                      </p:cBhvr>
                                    </p:animEffect>
                                  </p:childTnLst>
                                </p:cTn>
                              </p:par>
                              <p:par>
                                <p:cTn id="30" presetID="10" presetClass="entr" presetSubtype="0"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2000"/>
                                        <p:tgtEl>
                                          <p:spTgt spid="29"/>
                                        </p:tgtEl>
                                      </p:cBhvr>
                                    </p:animEffect>
                                  </p:childTnLst>
                                </p:cTn>
                              </p:par>
                              <p:par>
                                <p:cTn id="33" presetID="10"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103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73" name="Rectangle 7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roup 78"/>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80" name="Oval 79"/>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81" name="Oval 80"/>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83" name="Rectangle 8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5" name="Rectangle 8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928117"/>
            <a:ext cx="10351008"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780565"/>
            <a:ext cx="10351008"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5470" y="1110053"/>
            <a:ext cx="3386371" cy="4580301"/>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 name="Group 90"/>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85338" y="4460675"/>
            <a:chExt cx="1080904" cy="1080902"/>
          </a:xfrm>
        </p:grpSpPr>
        <p:sp>
          <p:nvSpPr>
            <p:cNvPr id="92" name="Oval 91"/>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3" name="Oval 92"/>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title"/>
          </p:nvPr>
        </p:nvSpPr>
        <p:spPr>
          <a:xfrm>
            <a:off x="8200102" y="1432223"/>
            <a:ext cx="2818417" cy="3357976"/>
          </a:xfrm>
        </p:spPr>
        <p:txBody>
          <a:bodyPr vert="horz" lIns="91440" tIns="45720" rIns="91440" bIns="45720" rtlCol="0" anchor="ctr">
            <a:normAutofit/>
          </a:bodyPr>
          <a:lstStyle/>
          <a:p>
            <a:pPr>
              <a:lnSpc>
                <a:spcPct val="80000"/>
              </a:lnSpc>
            </a:pPr>
            <a:r>
              <a:rPr lang="en-US" sz="6000" dirty="0">
                <a:blipFill dpi="0" rotWithShape="1">
                  <a:blip r:embed="rId5">
                    <a:extLst/>
                  </a:blip>
                  <a:srcRect/>
                  <a:tile tx="6350" ty="-127000" sx="65000" sy="64000" flip="none" algn="tl"/>
                </a:blipFill>
              </a:rPr>
              <a:t>Key Value</a:t>
            </a:r>
          </a:p>
        </p:txBody>
      </p:sp>
      <p:pic>
        <p:nvPicPr>
          <p:cNvPr id="3" name="Picture 2"/>
          <p:cNvPicPr>
            <a:picLocks noChangeAspect="1"/>
          </p:cNvPicPr>
          <p:nvPr/>
        </p:nvPicPr>
        <p:blipFill>
          <a:blip r:embed="rId7"/>
          <a:stretch>
            <a:fillRect/>
          </a:stretch>
        </p:blipFill>
        <p:spPr>
          <a:xfrm>
            <a:off x="2288722" y="1650410"/>
            <a:ext cx="3871445" cy="3402179"/>
          </a:xfrm>
          <a:prstGeom prst="rect">
            <a:avLst/>
          </a:prstGeom>
        </p:spPr>
      </p:pic>
    </p:spTree>
    <p:extLst>
      <p:ext uri="{BB962C8B-B14F-4D97-AF65-F5344CB8AC3E}">
        <p14:creationId xmlns:p14="http://schemas.microsoft.com/office/powerpoint/2010/main" val="3868340898"/>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Table Service</a:t>
            </a:r>
          </a:p>
        </p:txBody>
      </p:sp>
      <p:sp>
        <p:nvSpPr>
          <p:cNvPr id="5" name="Content Placeholder 4"/>
          <p:cNvSpPr>
            <a:spLocks noGrp="1"/>
          </p:cNvSpPr>
          <p:nvPr>
            <p:ph sz="half" idx="1"/>
          </p:nvPr>
        </p:nvSpPr>
        <p:spPr/>
        <p:txBody>
          <a:bodyPr/>
          <a:lstStyle/>
          <a:p>
            <a:r>
              <a:rPr lang="en-US" dirty="0"/>
              <a:t>Fast reads &amp; writes</a:t>
            </a:r>
          </a:p>
          <a:p>
            <a:r>
              <a:rPr lang="en-US" dirty="0"/>
              <a:t>Flat data structure</a:t>
            </a:r>
          </a:p>
          <a:p>
            <a:r>
              <a:rPr lang="en-US" dirty="0"/>
              <a:t>Schema-less</a:t>
            </a:r>
          </a:p>
          <a:p>
            <a:pPr lvl="1"/>
            <a:r>
              <a:rPr lang="en-US" dirty="0"/>
              <a:t>Partition key</a:t>
            </a:r>
          </a:p>
          <a:p>
            <a:pPr lvl="1"/>
            <a:r>
              <a:rPr lang="en-US" dirty="0"/>
              <a:t>Row key</a:t>
            </a:r>
          </a:p>
          <a:p>
            <a:pPr lvl="1"/>
            <a:r>
              <a:rPr lang="en-US" dirty="0"/>
              <a:t>Time stamp</a:t>
            </a:r>
          </a:p>
          <a:p>
            <a:r>
              <a:rPr lang="en-US" dirty="0"/>
              <a:t>Service will scale out using partition key</a:t>
            </a:r>
          </a:p>
          <a:p>
            <a:endParaRPr lang="en-US" dirty="0"/>
          </a:p>
          <a:p>
            <a:endParaRPr lang="en-US" dirty="0"/>
          </a:p>
        </p:txBody>
      </p:sp>
      <p:sp>
        <p:nvSpPr>
          <p:cNvPr id="6" name="Content Placeholder 5"/>
          <p:cNvSpPr>
            <a:spLocks noGrp="1"/>
          </p:cNvSpPr>
          <p:nvPr>
            <p:ph sz="half" idx="2"/>
          </p:nvPr>
        </p:nvSpPr>
        <p:spPr/>
        <p:txBody>
          <a:bodyPr/>
          <a:lstStyle/>
          <a:p>
            <a:endParaRPr lang="en-US"/>
          </a:p>
        </p:txBody>
      </p:sp>
      <p:pic>
        <p:nvPicPr>
          <p:cNvPr id="4" name="Picture 3"/>
          <p:cNvPicPr>
            <a:picLocks noChangeAspect="1"/>
          </p:cNvPicPr>
          <p:nvPr/>
        </p:nvPicPr>
        <p:blipFill>
          <a:blip r:embed="rId3"/>
          <a:stretch>
            <a:fillRect/>
          </a:stretch>
        </p:blipFill>
        <p:spPr>
          <a:xfrm>
            <a:off x="5286177" y="1825286"/>
            <a:ext cx="5515936" cy="4071763"/>
          </a:xfrm>
          <a:prstGeom prst="rect">
            <a:avLst/>
          </a:prstGeom>
        </p:spPr>
      </p:pic>
    </p:spTree>
    <p:extLst>
      <p:ext uri="{BB962C8B-B14F-4D97-AF65-F5344CB8AC3E}">
        <p14:creationId xmlns:p14="http://schemas.microsoft.com/office/powerpoint/2010/main" val="3562567481"/>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41AA4-3C92-4F61-B721-B1E93F619336}"/>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75D1AEB0-1B35-4E43-8614-374F6F41D4AD}"/>
              </a:ext>
            </a:extLst>
          </p:cNvPr>
          <p:cNvPicPr>
            <a:picLocks noGrp="1" noChangeAspect="1"/>
          </p:cNvPicPr>
          <p:nvPr>
            <p:ph sz="half" idx="1"/>
          </p:nvPr>
        </p:nvPicPr>
        <p:blipFill>
          <a:blip r:embed="rId2"/>
          <a:stretch>
            <a:fillRect/>
          </a:stretch>
        </p:blipFill>
        <p:spPr>
          <a:xfrm>
            <a:off x="1161989" y="2193925"/>
            <a:ext cx="4570535" cy="3978275"/>
          </a:xfrm>
        </p:spPr>
      </p:pic>
      <p:pic>
        <p:nvPicPr>
          <p:cNvPr id="8" name="Content Placeholder 7">
            <a:extLst>
              <a:ext uri="{FF2B5EF4-FFF2-40B4-BE49-F238E27FC236}">
                <a16:creationId xmlns:a16="http://schemas.microsoft.com/office/drawing/2014/main" id="{E3B52336-AD10-474C-A985-32DFEF73A296}"/>
              </a:ext>
            </a:extLst>
          </p:cNvPr>
          <p:cNvPicPr>
            <a:picLocks noGrp="1" noChangeAspect="1"/>
          </p:cNvPicPr>
          <p:nvPr>
            <p:ph sz="half" idx="2"/>
          </p:nvPr>
        </p:nvPicPr>
        <p:blipFill>
          <a:blip r:embed="rId3"/>
          <a:stretch>
            <a:fillRect/>
          </a:stretch>
        </p:blipFill>
        <p:spPr>
          <a:xfrm>
            <a:off x="6407933" y="2193925"/>
            <a:ext cx="4667271" cy="3978275"/>
          </a:xfrm>
        </p:spPr>
      </p:pic>
    </p:spTree>
    <p:extLst>
      <p:ext uri="{BB962C8B-B14F-4D97-AF65-F5344CB8AC3E}">
        <p14:creationId xmlns:p14="http://schemas.microsoft.com/office/powerpoint/2010/main" val="41011834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Azure Table Storage	</a:t>
            </a:r>
          </a:p>
        </p:txBody>
      </p:sp>
      <p:sp>
        <p:nvSpPr>
          <p:cNvPr id="6" name="Subtitle 5"/>
          <p:cNvSpPr>
            <a:spLocks noGrp="1"/>
          </p:cNvSpPr>
          <p:nvPr>
            <p:ph type="body" sz="half" idx="2"/>
          </p:nvPr>
        </p:nvSpPr>
        <p:spPr/>
        <p:txBody>
          <a:bodyPr/>
          <a:lstStyle/>
          <a:p>
            <a:r>
              <a:rPr lang="en-US" dirty="0"/>
              <a:t>Code Sample</a:t>
            </a:r>
          </a:p>
        </p:txBody>
      </p:sp>
      <p:pic>
        <p:nvPicPr>
          <p:cNvPr id="12" name="Picture Placeholder 11"/>
          <p:cNvPicPr>
            <a:picLocks noGrp="1" noChangeAspect="1"/>
          </p:cNvPicPr>
          <p:nvPr>
            <p:ph type="pic" idx="1"/>
          </p:nvPr>
        </p:nvPicPr>
        <p:blipFill>
          <a:blip r:embed="rId2"/>
          <a:srcRect t="10132" b="10132"/>
          <a:stretch>
            <a:fillRect/>
          </a:stretch>
        </p:blipFill>
        <p:spPr/>
      </p:pic>
    </p:spTree>
    <p:extLst>
      <p:ext uri="{BB962C8B-B14F-4D97-AF65-F5344CB8AC3E}">
        <p14:creationId xmlns:p14="http://schemas.microsoft.com/office/powerpoint/2010/main" val="181145237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grpSp>
        <p:nvGrpSpPr>
          <p:cNvPr id="14" name="Group 13"/>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5" name="Oval 14"/>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6" name="Oval 15"/>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7" name="Picture 6"/>
          <p:cNvPicPr>
            <a:picLocks noChangeAspect="1"/>
          </p:cNvPicPr>
          <p:nvPr/>
        </p:nvPicPr>
        <p:blipFill>
          <a:blip r:embed="rId5"/>
          <a:stretch>
            <a:fillRect/>
          </a:stretch>
        </p:blipFill>
        <p:spPr>
          <a:xfrm>
            <a:off x="6405173" y="2193036"/>
            <a:ext cx="4672981" cy="3980688"/>
          </a:xfrm>
          <a:prstGeom prst="rect">
            <a:avLst/>
          </a:prstGeom>
        </p:spPr>
      </p:pic>
      <p:sp>
        <p:nvSpPr>
          <p:cNvPr id="2" name="Title 1"/>
          <p:cNvSpPr>
            <a:spLocks noGrp="1"/>
          </p:cNvSpPr>
          <p:nvPr>
            <p:ph type="title"/>
          </p:nvPr>
        </p:nvSpPr>
        <p:spPr>
          <a:xfrm>
            <a:off x="1069848" y="484632"/>
            <a:ext cx="10058400" cy="1609344"/>
          </a:xfrm>
        </p:spPr>
        <p:txBody>
          <a:bodyPr vert="horz" lIns="91440" tIns="45720" rIns="91440" bIns="45720" rtlCol="0" anchor="ctr">
            <a:normAutofit/>
          </a:bodyPr>
          <a:lstStyle/>
          <a:p>
            <a:r>
              <a:rPr lang="en-US" dirty="0"/>
              <a:t>Azure </a:t>
            </a:r>
            <a:r>
              <a:rPr lang="en-US" dirty="0" err="1"/>
              <a:t>Redis</a:t>
            </a:r>
            <a:r>
              <a:rPr lang="en-US" dirty="0"/>
              <a:t> Cache</a:t>
            </a:r>
          </a:p>
        </p:txBody>
      </p:sp>
      <p:sp>
        <p:nvSpPr>
          <p:cNvPr id="3" name="Content Placeholder 2"/>
          <p:cNvSpPr>
            <a:spLocks noGrp="1"/>
          </p:cNvSpPr>
          <p:nvPr>
            <p:ph sz="half" idx="1"/>
          </p:nvPr>
        </p:nvSpPr>
        <p:spPr>
          <a:xfrm>
            <a:off x="1069848" y="2121408"/>
            <a:ext cx="4773168" cy="4050792"/>
          </a:xfrm>
        </p:spPr>
        <p:txBody>
          <a:bodyPr vert="horz" lIns="91440" tIns="45720" rIns="91440" bIns="45720" rtlCol="0">
            <a:normAutofit/>
          </a:bodyPr>
          <a:lstStyle/>
          <a:p>
            <a:r>
              <a:rPr lang="en-US" dirty="0"/>
              <a:t>In memory key-value store</a:t>
            </a:r>
          </a:p>
          <a:p>
            <a:r>
              <a:rPr lang="en-US" dirty="0"/>
              <a:t>Very fast reads (faster than table storage),</a:t>
            </a:r>
          </a:p>
          <a:p>
            <a:r>
              <a:rPr lang="en-US" dirty="0"/>
              <a:t>Used as a database, cache and message broker</a:t>
            </a:r>
          </a:p>
          <a:p>
            <a:r>
              <a:rPr lang="en-US" dirty="0"/>
              <a:t>Transactions</a:t>
            </a:r>
          </a:p>
          <a:p>
            <a:r>
              <a:rPr lang="en-US" dirty="0"/>
              <a:t>Expiration of items</a:t>
            </a:r>
          </a:p>
        </p:txBody>
      </p:sp>
    </p:spTree>
    <p:extLst>
      <p:ext uri="{BB962C8B-B14F-4D97-AF65-F5344CB8AC3E}">
        <p14:creationId xmlns:p14="http://schemas.microsoft.com/office/powerpoint/2010/main" val="188114448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 name="Rectangle 103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42" name="Rectangle 14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8" name="Group 147"/>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49" name="Oval 148"/>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50" name="Oval 149"/>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52" name="Rectangle 15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4" name="Rectangle 15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928117"/>
            <a:ext cx="10351008"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780565"/>
            <a:ext cx="10351008"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5470" y="1110053"/>
            <a:ext cx="3386371" cy="4580301"/>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0" name="Group 159"/>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85338" y="4460675"/>
            <a:chExt cx="1080904" cy="1080902"/>
          </a:xfrm>
        </p:grpSpPr>
        <p:sp>
          <p:nvSpPr>
            <p:cNvPr id="161" name="Oval 160"/>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62" name="Oval 161"/>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4" name="Picture 3"/>
          <p:cNvPicPr>
            <a:picLocks noChangeAspect="1"/>
          </p:cNvPicPr>
          <p:nvPr/>
        </p:nvPicPr>
        <p:blipFill>
          <a:blip r:embed="rId7"/>
          <a:stretch>
            <a:fillRect/>
          </a:stretch>
        </p:blipFill>
        <p:spPr>
          <a:xfrm>
            <a:off x="2123001" y="1388911"/>
            <a:ext cx="4227410" cy="4011543"/>
          </a:xfrm>
          <a:prstGeom prst="rect">
            <a:avLst/>
          </a:prstGeom>
        </p:spPr>
      </p:pic>
      <p:sp>
        <p:nvSpPr>
          <p:cNvPr id="2" name="Title 1"/>
          <p:cNvSpPr>
            <a:spLocks noGrp="1"/>
          </p:cNvSpPr>
          <p:nvPr>
            <p:ph type="title"/>
          </p:nvPr>
        </p:nvSpPr>
        <p:spPr>
          <a:xfrm>
            <a:off x="8200102" y="1432223"/>
            <a:ext cx="2818417" cy="3357976"/>
          </a:xfrm>
        </p:spPr>
        <p:txBody>
          <a:bodyPr vert="horz" lIns="91440" tIns="45720" rIns="91440" bIns="45720" rtlCol="0" anchor="ctr">
            <a:normAutofit/>
          </a:bodyPr>
          <a:lstStyle/>
          <a:p>
            <a:pPr>
              <a:lnSpc>
                <a:spcPct val="80000"/>
              </a:lnSpc>
            </a:pPr>
            <a:r>
              <a:rPr lang="en-US" sz="3300">
                <a:blipFill dpi="0" rotWithShape="1">
                  <a:blip r:embed="rId5">
                    <a:extLst/>
                  </a:blip>
                  <a:srcRect/>
                  <a:tile tx="6350" ty="-127000" sx="65000" sy="64000" flip="none" algn="tl"/>
                </a:blipFill>
              </a:rPr>
              <a:t>Document</a:t>
            </a:r>
          </a:p>
        </p:txBody>
      </p:sp>
    </p:spTree>
    <p:extLst>
      <p:ext uri="{BB962C8B-B14F-4D97-AF65-F5344CB8AC3E}">
        <p14:creationId xmlns:p14="http://schemas.microsoft.com/office/powerpoint/2010/main" val="61658562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4800" dirty="0"/>
              <a:t>Which Azure Database Option Should I Choose?</a:t>
            </a:r>
          </a:p>
        </p:txBody>
      </p:sp>
      <p:sp>
        <p:nvSpPr>
          <p:cNvPr id="4" name="Title 3"/>
          <p:cNvSpPr txBox="1">
            <a:spLocks/>
          </p:cNvSpPr>
          <p:nvPr/>
        </p:nvSpPr>
        <p:spPr>
          <a:xfrm>
            <a:off x="7784373" y="3944124"/>
            <a:ext cx="4058296" cy="23876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Segoe UI"/>
                <a:ea typeface="+mj-ea"/>
                <a:cs typeface="Segoe UI"/>
              </a:rPr>
              <a:t>Anne Bougie</a:t>
            </a:r>
            <a:br>
              <a:rPr kumimoji="0" lang="en-US" sz="3200" b="1" i="0" u="none" strike="noStrike" kern="1200" cap="none" spc="0" normalizeH="0" baseline="0" noProof="0" dirty="0">
                <a:ln>
                  <a:noFill/>
                </a:ln>
                <a:solidFill>
                  <a:prstClr val="black"/>
                </a:solidFill>
                <a:effectLst/>
                <a:uLnTx/>
                <a:uFillTx/>
                <a:latin typeface="Segoe UI"/>
                <a:ea typeface="+mj-ea"/>
                <a:cs typeface="+mj-cs"/>
              </a:rPr>
            </a:br>
            <a:r>
              <a:rPr kumimoji="0" lang="en-US" sz="2400" b="0" i="0" u="none" strike="noStrike" kern="1200" cap="none" spc="0" normalizeH="0" baseline="0" noProof="0" dirty="0">
                <a:ln>
                  <a:noFill/>
                </a:ln>
                <a:solidFill>
                  <a:srgbClr val="FFFFFF"/>
                </a:solidFill>
                <a:effectLst/>
                <a:uLnTx/>
                <a:uFillTx/>
                <a:latin typeface="Helvetica"/>
                <a:ea typeface="+mj-ea"/>
                <a:cs typeface="Helvetica"/>
              </a:rPr>
              <a:t>Senior Software Developer</a:t>
            </a:r>
            <a:br>
              <a:rPr kumimoji="0" lang="en-US" sz="2400" b="0" i="0" u="none" strike="noStrike" kern="1200" cap="none" spc="0" normalizeH="0" baseline="0" noProof="0" dirty="0">
                <a:ln>
                  <a:noFill/>
                </a:ln>
                <a:solidFill>
                  <a:prstClr val="black"/>
                </a:solidFill>
                <a:effectLst/>
                <a:uLnTx/>
                <a:uFillTx/>
                <a:latin typeface="Segoe UI"/>
                <a:ea typeface="+mj-ea"/>
              </a:rPr>
            </a:br>
            <a:r>
              <a:rPr kumimoji="0" lang="en-US" sz="2400" b="0" i="0" u="none" strike="noStrike" kern="1200" cap="none" spc="0" normalizeH="0" baseline="0" noProof="0" dirty="0">
                <a:ln>
                  <a:noFill/>
                </a:ln>
                <a:solidFill>
                  <a:prstClr val="white"/>
                </a:solidFill>
                <a:effectLst/>
                <a:uLnTx/>
                <a:uFillTx/>
                <a:latin typeface="Segoe UI"/>
                <a:ea typeface="+mj-ea"/>
              </a:rPr>
              <a:t>Concurrency, Inc.</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a:rPr>
              <a:t>Twitter: @</a:t>
            </a:r>
            <a:r>
              <a:rPr lang="en-US" sz="2400" dirty="0" err="1">
                <a:solidFill>
                  <a:prstClr val="white"/>
                </a:solidFill>
                <a:latin typeface="Segoe UI"/>
              </a:rPr>
              <a:t>bougiefever</a:t>
            </a:r>
            <a:endParaRPr kumimoji="0" lang="en-US" sz="2400" b="0" i="0" u="none" strike="noStrike" kern="1200" cap="none" spc="0" normalizeH="0" baseline="0" noProof="0" dirty="0">
              <a:ln>
                <a:noFill/>
              </a:ln>
              <a:solidFill>
                <a:prstClr val="white"/>
              </a:solidFill>
              <a:effectLst/>
              <a:uLnTx/>
              <a:uFillTx/>
              <a:latin typeface="Segoe UI"/>
              <a:ea typeface="+mj-ea"/>
            </a:endParaRPr>
          </a:p>
          <a:p>
            <a:pPr marL="0" marR="0" lvl="0" indent="0" algn="l" defTabSz="914400" rtl="0" eaLnBrk="1" fontAlgn="auto" latinLnBrk="0" hangingPunct="1">
              <a:lnSpc>
                <a:spcPct val="90000"/>
              </a:lnSpc>
              <a:spcBef>
                <a:spcPct val="0"/>
              </a:spcBef>
              <a:spcAft>
                <a:spcPts val="0"/>
              </a:spcAft>
              <a:buClrTx/>
              <a:buSzTx/>
              <a:buFontTx/>
              <a:buNone/>
              <a:tabLst/>
              <a:defRPr/>
            </a:pPr>
            <a:br>
              <a:rPr kumimoji="0" lang="en-US" sz="2400" b="1" i="0" u="none" strike="noStrike" kern="1200" cap="none" spc="0" normalizeH="0" baseline="0" noProof="0" dirty="0">
                <a:ln>
                  <a:noFill/>
                </a:ln>
                <a:solidFill>
                  <a:prstClr val="black"/>
                </a:solidFill>
                <a:effectLst/>
                <a:uLnTx/>
                <a:uFillTx/>
                <a:latin typeface="Segoe UI Light"/>
                <a:ea typeface="+mj-ea"/>
              </a:rPr>
            </a:br>
            <a:endParaRPr kumimoji="0" lang="en-US" sz="2400" b="1" i="0" u="none" strike="noStrike" kern="1200" cap="none" spc="0" normalizeH="0" baseline="0" noProof="0" dirty="0">
              <a:ln>
                <a:noFill/>
              </a:ln>
              <a:solidFill>
                <a:prstClr val="black"/>
              </a:solidFill>
              <a:effectLst/>
              <a:uLnTx/>
              <a:uFillTx/>
              <a:latin typeface="Segoe UI Light"/>
              <a:ea typeface="+mj-ea"/>
            </a:endParaRPr>
          </a:p>
        </p:txBody>
      </p:sp>
      <p:pic>
        <p:nvPicPr>
          <p:cNvPr id="6" name="Picture 5"/>
          <p:cNvPicPr>
            <a:picLocks noChangeAspect="1"/>
          </p:cNvPicPr>
          <p:nvPr/>
        </p:nvPicPr>
        <p:blipFill>
          <a:blip r:embed="rId3"/>
          <a:stretch>
            <a:fillRect/>
          </a:stretch>
        </p:blipFill>
        <p:spPr>
          <a:xfrm>
            <a:off x="7784373" y="1592504"/>
            <a:ext cx="2149563" cy="2149563"/>
          </a:xfrm>
          <a:prstGeom prst="rect">
            <a:avLst/>
          </a:prstGeom>
        </p:spPr>
      </p:pic>
      <p:sp>
        <p:nvSpPr>
          <p:cNvPr id="7" name="Subtitle 2"/>
          <p:cNvSpPr txBox="1">
            <a:spLocks/>
          </p:cNvSpPr>
          <p:nvPr/>
        </p:nvSpPr>
        <p:spPr>
          <a:xfrm>
            <a:off x="426308" y="5331984"/>
            <a:ext cx="5803804" cy="59925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Helvetica" charset="0"/>
                <a:ea typeface="Helvetica" charset="0"/>
                <a:cs typeface="Helvetica"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Helvetica" charset="0"/>
                <a:ea typeface="Helvetica" charset="0"/>
                <a:cs typeface="Helvetica"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Helvetica" charset="0"/>
                <a:ea typeface="Helvetica" charset="0"/>
                <a:cs typeface="Helvetica"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Helvetica" charset="0"/>
                <a:ea typeface="Helvetica" charset="0"/>
                <a:cs typeface="Helvetica"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a:solidFill>
                  <a:schemeClr val="bg1"/>
                </a:solidFill>
              </a:rPr>
              <a:t>Understanding Database Options</a:t>
            </a:r>
          </a:p>
          <a:p>
            <a:endParaRPr lang="en-US" dirty="0"/>
          </a:p>
        </p:txBody>
      </p:sp>
    </p:spTree>
    <p:extLst>
      <p:ext uri="{BB962C8B-B14F-4D97-AF65-F5344CB8AC3E}">
        <p14:creationId xmlns:p14="http://schemas.microsoft.com/office/powerpoint/2010/main" val="1676834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DocumentDb</a:t>
            </a:r>
            <a:endParaRPr lang="en-US" dirty="0"/>
          </a:p>
        </p:txBody>
      </p:sp>
      <p:pic>
        <p:nvPicPr>
          <p:cNvPr id="9" name="Content Placeholder 8"/>
          <p:cNvPicPr>
            <a:picLocks noGrp="1" noChangeAspect="1"/>
          </p:cNvPicPr>
          <p:nvPr>
            <p:ph sz="half" idx="2"/>
          </p:nvPr>
        </p:nvPicPr>
        <p:blipFill>
          <a:blip r:embed="rId3"/>
          <a:stretch>
            <a:fillRect/>
          </a:stretch>
        </p:blipFill>
        <p:spPr>
          <a:xfrm>
            <a:off x="6364288" y="2995542"/>
            <a:ext cx="4754562" cy="2375040"/>
          </a:xfrm>
        </p:spPr>
      </p:pic>
      <p:sp>
        <p:nvSpPr>
          <p:cNvPr id="7" name="Content Placeholder 6"/>
          <p:cNvSpPr>
            <a:spLocks noGrp="1"/>
          </p:cNvSpPr>
          <p:nvPr>
            <p:ph sz="half" idx="1"/>
          </p:nvPr>
        </p:nvSpPr>
        <p:spPr/>
        <p:txBody>
          <a:bodyPr/>
          <a:lstStyle/>
          <a:p>
            <a:r>
              <a:rPr lang="en-US" dirty="0"/>
              <a:t>Stores data in </a:t>
            </a:r>
            <a:r>
              <a:rPr lang="en-US" dirty="0" err="1"/>
              <a:t>json</a:t>
            </a:r>
            <a:endParaRPr lang="en-US" dirty="0"/>
          </a:p>
          <a:p>
            <a:r>
              <a:rPr lang="en-US" dirty="0"/>
              <a:t>Schema-less</a:t>
            </a:r>
          </a:p>
          <a:p>
            <a:r>
              <a:rPr lang="en-US" dirty="0"/>
              <a:t>Stores complex, hierarchical data</a:t>
            </a:r>
          </a:p>
          <a:p>
            <a:r>
              <a:rPr lang="en-US" dirty="0"/>
              <a:t>Highly scalable</a:t>
            </a:r>
          </a:p>
        </p:txBody>
      </p:sp>
    </p:spTree>
    <p:extLst>
      <p:ext uri="{BB962C8B-B14F-4D97-AF65-F5344CB8AC3E}">
        <p14:creationId xmlns:p14="http://schemas.microsoft.com/office/powerpoint/2010/main" val="4164010080"/>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DocumentDb</a:t>
            </a:r>
            <a:endParaRPr lang="en-US" dirty="0"/>
          </a:p>
        </p:txBody>
      </p:sp>
      <p:pic>
        <p:nvPicPr>
          <p:cNvPr id="10" name="Picture Placeholder 9"/>
          <p:cNvPicPr>
            <a:picLocks noGrp="1" noChangeAspect="1"/>
          </p:cNvPicPr>
          <p:nvPr>
            <p:ph type="pic" idx="1"/>
          </p:nvPr>
        </p:nvPicPr>
        <p:blipFill>
          <a:blip r:embed="rId3"/>
          <a:srcRect t="10132" b="10132"/>
          <a:stretch>
            <a:fillRect/>
          </a:stretch>
        </p:blipFill>
        <p:spPr/>
      </p:pic>
      <p:sp>
        <p:nvSpPr>
          <p:cNvPr id="8" name="Text Placeholder 7"/>
          <p:cNvSpPr>
            <a:spLocks noGrp="1"/>
          </p:cNvSpPr>
          <p:nvPr>
            <p:ph type="body" sz="half" idx="2"/>
          </p:nvPr>
        </p:nvSpPr>
        <p:spPr/>
        <p:txBody>
          <a:bodyPr/>
          <a:lstStyle/>
          <a:p>
            <a:r>
              <a:rPr lang="en-US" dirty="0"/>
              <a:t>Code Demo</a:t>
            </a:r>
          </a:p>
        </p:txBody>
      </p:sp>
    </p:spTree>
    <p:extLst>
      <p:ext uri="{BB962C8B-B14F-4D97-AF65-F5344CB8AC3E}">
        <p14:creationId xmlns:p14="http://schemas.microsoft.com/office/powerpoint/2010/main" val="1429487005"/>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7" name="Rectangle 8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94" name="Oval 93"/>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5" name="Oval 94"/>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97" name="Rectangle 9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9" name="Rectangle 9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928117"/>
            <a:ext cx="10351008"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780565"/>
            <a:ext cx="10351008"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5470" y="1110053"/>
            <a:ext cx="3386371" cy="4580301"/>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 name="Group 104"/>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85338" y="4460675"/>
            <a:chExt cx="1080904" cy="1080902"/>
          </a:xfrm>
        </p:grpSpPr>
        <p:sp>
          <p:nvSpPr>
            <p:cNvPr id="106" name="Oval 105"/>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7" name="Oval 106"/>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4" name="Picture 3"/>
          <p:cNvPicPr>
            <a:picLocks noChangeAspect="1"/>
          </p:cNvPicPr>
          <p:nvPr/>
        </p:nvPicPr>
        <p:blipFill rotWithShape="1">
          <a:blip r:embed="rId7"/>
          <a:srcRect/>
          <a:stretch/>
        </p:blipFill>
        <p:spPr>
          <a:xfrm>
            <a:off x="1507765" y="1388911"/>
            <a:ext cx="5457881" cy="4011543"/>
          </a:xfrm>
          <a:prstGeom prst="rect">
            <a:avLst/>
          </a:prstGeom>
        </p:spPr>
      </p:pic>
      <p:sp>
        <p:nvSpPr>
          <p:cNvPr id="2" name="Title 1"/>
          <p:cNvSpPr>
            <a:spLocks noGrp="1"/>
          </p:cNvSpPr>
          <p:nvPr>
            <p:ph type="title"/>
          </p:nvPr>
        </p:nvSpPr>
        <p:spPr>
          <a:xfrm>
            <a:off x="8200102" y="1432223"/>
            <a:ext cx="2818417" cy="3357976"/>
          </a:xfrm>
        </p:spPr>
        <p:txBody>
          <a:bodyPr vert="horz" lIns="91440" tIns="45720" rIns="91440" bIns="45720" rtlCol="0" anchor="ctr">
            <a:normAutofit/>
          </a:bodyPr>
          <a:lstStyle/>
          <a:p>
            <a:pPr>
              <a:lnSpc>
                <a:spcPct val="80000"/>
              </a:lnSpc>
            </a:pPr>
            <a:r>
              <a:rPr lang="en-US" dirty="0">
                <a:blipFill dpi="0" rotWithShape="1">
                  <a:blip r:embed="rId5">
                    <a:extLst/>
                  </a:blip>
                  <a:srcRect/>
                  <a:tile tx="6350" ty="-127000" sx="65000" sy="64000" flip="none" algn="tl"/>
                </a:blipFill>
              </a:rPr>
              <a:t>Column Family</a:t>
            </a:r>
          </a:p>
        </p:txBody>
      </p:sp>
    </p:spTree>
    <p:extLst>
      <p:ext uri="{BB962C8B-B14F-4D97-AF65-F5344CB8AC3E}">
        <p14:creationId xmlns:p14="http://schemas.microsoft.com/office/powerpoint/2010/main" val="2716055808"/>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Hbase</a:t>
            </a:r>
            <a:endParaRPr lang="en-US" dirty="0"/>
          </a:p>
        </p:txBody>
      </p:sp>
      <p:sp>
        <p:nvSpPr>
          <p:cNvPr id="3" name="Content Placeholder 2"/>
          <p:cNvSpPr>
            <a:spLocks noGrp="1"/>
          </p:cNvSpPr>
          <p:nvPr>
            <p:ph idx="1"/>
          </p:nvPr>
        </p:nvSpPr>
        <p:spPr/>
        <p:txBody>
          <a:bodyPr/>
          <a:lstStyle/>
          <a:p>
            <a:endParaRPr lang="en-US" dirty="0"/>
          </a:p>
          <a:p>
            <a:r>
              <a:rPr lang="en-US" dirty="0"/>
              <a:t>Part of the Hadoop eco system</a:t>
            </a:r>
          </a:p>
          <a:p>
            <a:r>
              <a:rPr lang="en-US" dirty="0"/>
              <a:t>Commonly augmented with Hive</a:t>
            </a:r>
          </a:p>
          <a:p>
            <a:r>
              <a:rPr lang="en-US" dirty="0"/>
              <a:t>Can handle very large amounts of writes in a short period of time</a:t>
            </a:r>
          </a:p>
          <a:p>
            <a:endParaRPr lang="en-US" dirty="0"/>
          </a:p>
          <a:p>
            <a:endParaRPr lang="en-US" dirty="0"/>
          </a:p>
        </p:txBody>
      </p:sp>
    </p:spTree>
    <p:extLst>
      <p:ext uri="{BB962C8B-B14F-4D97-AF65-F5344CB8AC3E}">
        <p14:creationId xmlns:p14="http://schemas.microsoft.com/office/powerpoint/2010/main" val="2845733715"/>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33"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1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6" name="Group 16"/>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8" name="Oval 17"/>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Layer>
                    </a14:imgProps>
                  </a:ext>
                </a:extLst>
              </a:blip>
              <a:srcRect/>
              <a:tile tx="0" ty="0" sx="85000" sy="85000" flip="none" algn="tl"/>
            </a:blipFill>
            <a:ln w="25400" cap="flat" cmpd="sng" algn="ctr">
              <a:noFill/>
              <a:prstDash val="solid"/>
            </a:ln>
            <a:effectLst/>
          </p:spPr>
        </p:sp>
        <p:sp>
          <p:nvSpPr>
            <p:cNvPr id="19" name="Oval 18"/>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37" name="Rectangle 2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Rectangle 2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928117"/>
            <a:ext cx="10351008" cy="80683"/>
          </a:xfrm>
          <a:prstGeom prst="rect">
            <a:avLst/>
          </a:prstGeom>
          <a:blipFill dpi="0" rotWithShape="1">
            <a:blip r:embed="rId3">
              <a:alphaModFix amt="85000"/>
              <a:lum bright="70000" contrast="-70000"/>
              <a:extLs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2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780565"/>
            <a:ext cx="10351008" cy="80683"/>
          </a:xfrm>
          <a:prstGeom prst="rect">
            <a:avLst/>
          </a:prstGeom>
          <a:blipFill dpi="0" rotWithShape="1">
            <a:blip r:embed="rId3">
              <a:alphaModFix amt="85000"/>
              <a:lum bright="70000" contrast="-70000"/>
              <a:extLs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5470" y="1110053"/>
            <a:ext cx="3386371" cy="4580301"/>
          </a:xfrm>
          <a:prstGeom prst="rect">
            <a:avLst/>
          </a:prstGeom>
          <a:blipFill dpi="0" rotWithShape="1">
            <a:blip r:embed="rId3">
              <a:alphaModFix amt="85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85338" y="4460675"/>
            <a:chExt cx="1080904" cy="1080902"/>
          </a:xfrm>
        </p:grpSpPr>
        <p:sp>
          <p:nvSpPr>
            <p:cNvPr id="30" name="Oval 29"/>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1" name="Oval 30"/>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title"/>
          </p:nvPr>
        </p:nvSpPr>
        <p:spPr>
          <a:xfrm>
            <a:off x="8200102" y="1432223"/>
            <a:ext cx="2818417" cy="3357976"/>
          </a:xfrm>
        </p:spPr>
        <p:txBody>
          <a:bodyPr vert="horz" lIns="91440" tIns="45720" rIns="91440" bIns="45720" rtlCol="0" anchor="ctr">
            <a:normAutofit/>
          </a:bodyPr>
          <a:lstStyle/>
          <a:p>
            <a:pPr>
              <a:lnSpc>
                <a:spcPct val="80000"/>
              </a:lnSpc>
            </a:pPr>
            <a:r>
              <a:rPr lang="en-US" sz="6000" kern="1200" cap="none" baseline="0" dirty="0">
                <a:blipFill dpi="0" rotWithShape="1">
                  <a:blip r:embed="rId5">
                    <a:extLst/>
                  </a:blip>
                  <a:srcRect/>
                  <a:tile tx="6350" ty="-127000" sx="65000" sy="64000" flip="none" algn="tl"/>
                </a:blipFill>
                <a:latin typeface="+mj-lt"/>
                <a:ea typeface="+mj-ea"/>
                <a:cs typeface="+mj-cs"/>
              </a:rPr>
              <a:t>Graph</a:t>
            </a:r>
          </a:p>
        </p:txBody>
      </p:sp>
      <p:pic>
        <p:nvPicPr>
          <p:cNvPr id="28" name="Picture 27"/>
          <p:cNvPicPr>
            <a:picLocks noChangeAspect="1"/>
          </p:cNvPicPr>
          <p:nvPr/>
        </p:nvPicPr>
        <p:blipFill>
          <a:blip r:embed="rId7"/>
          <a:stretch>
            <a:fillRect/>
          </a:stretch>
        </p:blipFill>
        <p:spPr>
          <a:xfrm>
            <a:off x="2189747" y="1008800"/>
            <a:ext cx="4661033" cy="4730949"/>
          </a:xfrm>
          <a:prstGeom prst="rect">
            <a:avLst/>
          </a:prstGeom>
        </p:spPr>
      </p:pic>
    </p:spTree>
    <p:extLst>
      <p:ext uri="{BB962C8B-B14F-4D97-AF65-F5344CB8AC3E}">
        <p14:creationId xmlns:p14="http://schemas.microsoft.com/office/powerpoint/2010/main" val="2939162824"/>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Gremlin</a:t>
            </a:r>
          </a:p>
        </p:txBody>
      </p:sp>
      <p:sp>
        <p:nvSpPr>
          <p:cNvPr id="4" name="Content Placeholder 3"/>
          <p:cNvSpPr>
            <a:spLocks noGrp="1"/>
          </p:cNvSpPr>
          <p:nvPr>
            <p:ph idx="1"/>
          </p:nvPr>
        </p:nvSpPr>
        <p:spPr/>
        <p:txBody>
          <a:bodyPr/>
          <a:lstStyle/>
          <a:p>
            <a:r>
              <a:rPr lang="en-US" dirty="0"/>
              <a:t>Nodes and relationships</a:t>
            </a:r>
          </a:p>
          <a:p>
            <a:r>
              <a:rPr lang="en-US" dirty="0"/>
              <a:t>Data with many complex relationships</a:t>
            </a:r>
          </a:p>
          <a:p>
            <a:r>
              <a:rPr lang="en-US" dirty="0"/>
              <a:t>Typically used to augment the system of record</a:t>
            </a:r>
          </a:p>
          <a:p>
            <a:endParaRPr lang="en-US" dirty="0"/>
          </a:p>
        </p:txBody>
      </p:sp>
    </p:spTree>
    <p:extLst>
      <p:ext uri="{BB962C8B-B14F-4D97-AF65-F5344CB8AC3E}">
        <p14:creationId xmlns:p14="http://schemas.microsoft.com/office/powerpoint/2010/main" val="1595011392"/>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Cosmos DB</a:t>
            </a:r>
            <a:endParaRPr lang="en-US" dirty="0"/>
          </a:p>
        </p:txBody>
      </p:sp>
      <p:sp>
        <p:nvSpPr>
          <p:cNvPr id="6" name="Text Placeholder 5"/>
          <p:cNvSpPr>
            <a:spLocks noGrp="1"/>
          </p:cNvSpPr>
          <p:nvPr>
            <p:ph type="body" sz="half" idx="2"/>
          </p:nvPr>
        </p:nvSpPr>
        <p:spPr/>
        <p:txBody>
          <a:bodyPr/>
          <a:lstStyle/>
          <a:p>
            <a:r>
              <a:rPr lang="en-US" dirty="0"/>
              <a:t>Code Demo</a:t>
            </a:r>
          </a:p>
        </p:txBody>
      </p:sp>
      <p:pic>
        <p:nvPicPr>
          <p:cNvPr id="22" name="Picture Placeholder 21"/>
          <p:cNvPicPr>
            <a:picLocks noGrp="1" noChangeAspect="1"/>
          </p:cNvPicPr>
          <p:nvPr>
            <p:ph type="pic" idx="1"/>
          </p:nvPr>
        </p:nvPicPr>
        <p:blipFill>
          <a:blip r:embed="rId2"/>
          <a:srcRect t="10132" b="10132"/>
          <a:stretch>
            <a:fillRect/>
          </a:stretch>
        </p:blipFill>
        <p:spPr/>
      </p:pic>
    </p:spTree>
    <p:extLst>
      <p:ext uri="{BB962C8B-B14F-4D97-AF65-F5344CB8AC3E}">
        <p14:creationId xmlns:p14="http://schemas.microsoft.com/office/powerpoint/2010/main" val="3832032381"/>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2065409" y="357354"/>
            <a:ext cx="2743200" cy="2743200"/>
            <a:chOff x="1008993" y="898634"/>
            <a:chExt cx="3956547" cy="2249736"/>
          </a:xfrm>
          <a:solidFill>
            <a:schemeClr val="accent1">
              <a:alpha val="60000"/>
            </a:schemeClr>
          </a:solidFill>
        </p:grpSpPr>
        <p:sp>
          <p:nvSpPr>
            <p:cNvPr id="16" name="Oval 15"/>
            <p:cNvSpPr/>
            <p:nvPr/>
          </p:nvSpPr>
          <p:spPr>
            <a:xfrm>
              <a:off x="1008993" y="898634"/>
              <a:ext cx="3956547" cy="2249736"/>
            </a:xfrm>
            <a:prstGeom prst="ellipse">
              <a:avLst/>
            </a:prstGeom>
            <a:grpFill/>
            <a:effectLst/>
            <a:scene3d>
              <a:camera prst="orthographicFront"/>
              <a:lightRig rig="threePt" dir="t"/>
            </a:scene3d>
            <a:sp3d contourW="12700">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1096067" y="1783711"/>
              <a:ext cx="3782400" cy="479582"/>
            </a:xfrm>
            <a:prstGeom prst="rect">
              <a:avLst/>
            </a:prstGeom>
            <a:noFill/>
          </p:spPr>
          <p:txBody>
            <a:bodyPr wrap="square" rtlCol="0">
              <a:spAutoFit/>
            </a:bodyPr>
            <a:lstStyle/>
            <a:p>
              <a:pPr algn="ctr"/>
              <a:r>
                <a:rPr lang="en-US" sz="3200" dirty="0">
                  <a:latin typeface="+mj-lt"/>
                </a:rPr>
                <a:t>Document</a:t>
              </a:r>
            </a:p>
          </p:txBody>
        </p:sp>
      </p:grpSp>
      <p:grpSp>
        <p:nvGrpSpPr>
          <p:cNvPr id="18" name="Group 17"/>
          <p:cNvGrpSpPr/>
          <p:nvPr/>
        </p:nvGrpSpPr>
        <p:grpSpPr>
          <a:xfrm>
            <a:off x="2065409" y="3595950"/>
            <a:ext cx="2743200" cy="2743200"/>
            <a:chOff x="2509752" y="115340"/>
            <a:chExt cx="3956547" cy="2249736"/>
          </a:xfrm>
          <a:solidFill>
            <a:schemeClr val="accent1">
              <a:alpha val="60000"/>
            </a:schemeClr>
          </a:solidFill>
        </p:grpSpPr>
        <p:sp>
          <p:nvSpPr>
            <p:cNvPr id="19" name="Oval 18"/>
            <p:cNvSpPr/>
            <p:nvPr/>
          </p:nvSpPr>
          <p:spPr>
            <a:xfrm>
              <a:off x="2509752" y="115340"/>
              <a:ext cx="3956547" cy="2249736"/>
            </a:xfrm>
            <a:prstGeom prst="ellipse">
              <a:avLst/>
            </a:prstGeom>
            <a:grpFill/>
            <a:effectLst/>
            <a:scene3d>
              <a:camera prst="orthographicFront"/>
              <a:lightRig rig="threePt" dir="t"/>
            </a:scene3d>
            <a:sp3d contourW="12700">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2593128" y="798487"/>
              <a:ext cx="3782399" cy="883441"/>
            </a:xfrm>
            <a:prstGeom prst="rect">
              <a:avLst/>
            </a:prstGeom>
            <a:noFill/>
          </p:spPr>
          <p:txBody>
            <a:bodyPr wrap="square" rtlCol="0">
              <a:spAutoFit/>
            </a:bodyPr>
            <a:lstStyle/>
            <a:p>
              <a:pPr algn="ctr"/>
              <a:r>
                <a:rPr lang="en-US" sz="3200" dirty="0">
                  <a:latin typeface="+mj-lt"/>
                </a:rPr>
                <a:t>Column Family</a:t>
              </a:r>
            </a:p>
          </p:txBody>
        </p:sp>
      </p:grpSp>
      <p:grpSp>
        <p:nvGrpSpPr>
          <p:cNvPr id="21" name="Group 20"/>
          <p:cNvGrpSpPr/>
          <p:nvPr/>
        </p:nvGrpSpPr>
        <p:grpSpPr>
          <a:xfrm>
            <a:off x="7307847" y="357354"/>
            <a:ext cx="2743200" cy="2743200"/>
            <a:chOff x="3400506" y="867898"/>
            <a:chExt cx="3956547" cy="2249736"/>
          </a:xfrm>
          <a:solidFill>
            <a:schemeClr val="accent1">
              <a:alpha val="60000"/>
            </a:schemeClr>
          </a:solidFill>
        </p:grpSpPr>
        <p:sp>
          <p:nvSpPr>
            <p:cNvPr id="22" name="Oval 21"/>
            <p:cNvSpPr/>
            <p:nvPr/>
          </p:nvSpPr>
          <p:spPr>
            <a:xfrm>
              <a:off x="3400506" y="867898"/>
              <a:ext cx="3956547" cy="2249736"/>
            </a:xfrm>
            <a:prstGeom prst="ellipse">
              <a:avLst/>
            </a:prstGeom>
            <a:grpFill/>
            <a:effectLst/>
            <a:scene3d>
              <a:camera prst="orthographicFront"/>
              <a:lightRig rig="threePt" dir="t"/>
            </a:scene3d>
            <a:sp3d contourW="12700">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3574654" y="1752975"/>
              <a:ext cx="3782399" cy="479582"/>
            </a:xfrm>
            <a:prstGeom prst="rect">
              <a:avLst/>
            </a:prstGeom>
            <a:noFill/>
          </p:spPr>
          <p:txBody>
            <a:bodyPr wrap="square" rtlCol="0">
              <a:spAutoFit/>
            </a:bodyPr>
            <a:lstStyle/>
            <a:p>
              <a:pPr algn="ctr"/>
              <a:r>
                <a:rPr lang="en-US" sz="3200" dirty="0">
                  <a:latin typeface="+mj-lt"/>
                </a:rPr>
                <a:t>Key Value</a:t>
              </a:r>
            </a:p>
          </p:txBody>
        </p:sp>
      </p:grpSp>
      <p:grpSp>
        <p:nvGrpSpPr>
          <p:cNvPr id="24" name="Group 23"/>
          <p:cNvGrpSpPr/>
          <p:nvPr/>
        </p:nvGrpSpPr>
        <p:grpSpPr>
          <a:xfrm>
            <a:off x="7428589" y="3595950"/>
            <a:ext cx="2743200" cy="2743200"/>
            <a:chOff x="1008993" y="898634"/>
            <a:chExt cx="3956547" cy="2249736"/>
          </a:xfrm>
          <a:solidFill>
            <a:schemeClr val="accent1">
              <a:alpha val="61000"/>
            </a:schemeClr>
          </a:solidFill>
        </p:grpSpPr>
        <p:sp>
          <p:nvSpPr>
            <p:cNvPr id="25" name="Oval 24"/>
            <p:cNvSpPr/>
            <p:nvPr/>
          </p:nvSpPr>
          <p:spPr>
            <a:xfrm>
              <a:off x="1008993" y="898634"/>
              <a:ext cx="3956547" cy="2249736"/>
            </a:xfrm>
            <a:prstGeom prst="ellipse">
              <a:avLst/>
            </a:prstGeom>
            <a:grpFill/>
            <a:effectLst/>
            <a:scene3d>
              <a:camera prst="orthographicFront"/>
              <a:lightRig rig="threePt" dir="t"/>
            </a:scene3d>
            <a:sp3d contourW="12700">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096067" y="1783526"/>
              <a:ext cx="3782400" cy="479582"/>
            </a:xfrm>
            <a:prstGeom prst="rect">
              <a:avLst/>
            </a:prstGeom>
            <a:noFill/>
          </p:spPr>
          <p:txBody>
            <a:bodyPr wrap="square" rtlCol="0">
              <a:spAutoFit/>
            </a:bodyPr>
            <a:lstStyle/>
            <a:p>
              <a:pPr algn="ctr"/>
              <a:r>
                <a:rPr lang="en-US" sz="3200" dirty="0">
                  <a:latin typeface="+mj-lt"/>
                </a:rPr>
                <a:t>Graph</a:t>
              </a:r>
            </a:p>
          </p:txBody>
        </p:sp>
      </p:grpSp>
    </p:spTree>
    <p:extLst>
      <p:ext uri="{BB962C8B-B14F-4D97-AF65-F5344CB8AC3E}">
        <p14:creationId xmlns:p14="http://schemas.microsoft.com/office/powerpoint/2010/main" val="22317457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417 -0.02106 L 0.00417 -0.02106 C 0.00078 -0.01574 -0.00247 -0.01041 -0.00586 -0.00509 C -0.00755 -0.00277 -0.00938 -0.00069 -0.01094 0.00186 C -0.01888 0.01482 -0.01367 0.01111 -0.02083 0.01436 C -0.02357 0.01852 -0.02591 0.02361 -0.02891 0.02686 C -0.03034 0.02848 -0.03242 0.02709 -0.03386 0.02871 C -0.03555 0.03033 -0.0362 0.03426 -0.03789 0.03565 C -0.05951 0.05602 -0.04805 0.04283 -0.06289 0.05186 C -0.07982 0.06181 -0.05781 0.05324 -0.08086 0.06065 C -0.08867 0.06991 -0.08125 0.06227 -0.09987 0.06783 C -0.15521 0.08426 -0.08268 0.06644 -0.14193 0.07848 C -0.15221 0.08056 -0.17292 0.08565 -0.17292 0.08565 C -0.17656 0.08797 -0.18008 0.09121 -0.18386 0.0926 C -0.18841 0.09422 -0.19323 0.09352 -0.19792 0.09445 C -0.20261 0.09537 -0.20716 0.09676 -0.21185 0.09792 C -0.22018 0.10787 -0.21016 0.09699 -0.23086 0.1051 C -0.23333 0.10602 -0.23542 0.10903 -0.23789 0.11042 C -0.23984 0.11158 -0.2418 0.11158 -0.24388 0.11227 C -0.2487 0.11574 -0.25 0.11621 -0.25482 0.12107 C -0.25586 0.12223 -0.25677 0.12385 -0.25781 0.12477 C -0.25886 0.12547 -0.2599 0.1257 -0.26081 0.12639 C -0.2625 0.12755 -0.26419 0.12894 -0.26589 0.1301 C -0.26719 0.13079 -0.26862 0.13102 -0.26979 0.13172 C -0.27253 0.13357 -0.27409 0.13635 -0.27682 0.13704 C -0.28021 0.13797 -0.28359 0.13797 -0.28685 0.13889 C -0.2905 0.13982 -0.29779 0.1426 -0.29779 0.1426 " pathEditMode="relative" ptsTypes="AAAAAAAAAAAAAAAAAAAAAAAAAAA">
                                      <p:cBhvr>
                                        <p:cTn id="6" dur="1000" fill="hold"/>
                                        <p:tgtEl>
                                          <p:spTgt spid="21"/>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00039 4.44444E-6 L -0.00039 0.00046 C -0.00065 -0.00602 -0.00104 -0.01135 -0.00117 -0.01737 C -0.00117 -0.02246 -0.00091 -0.02755 -0.00078 -0.03264 C -0.00065 -0.04028 -0.00026 -0.04792 -1.04167E-6 -0.05533 C -1.04167E-6 -0.05787 0.00013 -0.06065 0.00026 -0.06297 C 0.00039 -0.06575 0.00078 -0.06806 0.00091 -0.07084 C 0.00117 -0.07292 0.00117 -0.07593 0.0013 -0.07825 C 0.00156 -0.08056 0.00195 -0.08195 0.00208 -0.0838 C 0.00274 -0.09144 0.00261 -0.10232 0.00391 -0.10672 C 0.00547 -0.1125 0.00469 -0.1088 0.00599 -0.11829 C 0.0069 -0.13264 0.00573 -0.11505 0.00716 -0.12963 C 0.00729 -0.13172 0.00729 -0.13403 0.00755 -0.13565 C 0.00794 -0.13774 0.00859 -0.13889 0.00899 -0.14121 C 0.01029 -0.14838 0.00899 -0.1463 0.01068 -0.15278 C 0.01107 -0.15371 0.01146 -0.15417 0.01185 -0.1544 C 0.01393 -0.16551 0.0125 -0.15903 0.01654 -0.16991 C 0.01862 -0.175 0.01745 -0.17315 0.01979 -0.1757 C 0.02031 -0.17732 0.0207 -0.1801 0.02123 -0.18149 C 0.02214 -0.18334 0.02318 -0.18496 0.02409 -0.18496 C 0.02995 -0.18681 0.03568 -0.18635 0.04154 -0.18704 C 0.04544 -0.19514 0.04128 -0.18727 0.04831 -0.19653 C 0.04909 -0.19746 0.04987 -0.19885 0.05052 -0.2 C 0.05078 -0.19769 0.05104 -0.19561 0.05117 -0.19283 C 0.05156 -0.18565 0.05208 -0.17153 0.05208 -0.1713 " pathEditMode="relative" rAng="0" ptsTypes="AAAAAAAAAAAAAAAAAAAAAAAAA">
                                      <p:cBhvr>
                                        <p:cTn id="8" dur="1000" fill="hold"/>
                                        <p:tgtEl>
                                          <p:spTgt spid="18"/>
                                        </p:tgtEl>
                                        <p:attrNameLst>
                                          <p:attrName>ppt_x</p:attrName>
                                          <p:attrName>ppt_y</p:attrName>
                                        </p:attrNameLst>
                                      </p:cBhvr>
                                      <p:rCtr x="2578" y="-997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6600" dirty="0"/>
              <a:t>So How Do I Choose?</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927491320"/>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CAP Theorem</a:t>
            </a:r>
          </a:p>
        </p:txBody>
      </p:sp>
      <p:grpSp>
        <p:nvGrpSpPr>
          <p:cNvPr id="18" name="Group 17"/>
          <p:cNvGrpSpPr/>
          <p:nvPr/>
        </p:nvGrpSpPr>
        <p:grpSpPr>
          <a:xfrm>
            <a:off x="3531118" y="1578260"/>
            <a:ext cx="4659369" cy="4261412"/>
            <a:chOff x="5418881" y="2093976"/>
            <a:chExt cx="4659369" cy="4261412"/>
          </a:xfrm>
        </p:grpSpPr>
        <p:sp>
          <p:nvSpPr>
            <p:cNvPr id="14" name="Oval 13"/>
            <p:cNvSpPr/>
            <p:nvPr/>
          </p:nvSpPr>
          <p:spPr>
            <a:xfrm>
              <a:off x="6376966" y="2093976"/>
              <a:ext cx="2743200" cy="2743200"/>
            </a:xfrm>
            <a:prstGeom prst="ellipse">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5418881" y="3612188"/>
              <a:ext cx="2743200" cy="2743200"/>
            </a:xfrm>
            <a:prstGeom prst="ellipse">
              <a:avLst/>
            </a:prstGeom>
            <a:solidFill>
              <a:srgbClr val="7030A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7335050" y="3612188"/>
              <a:ext cx="2743200" cy="2743200"/>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p:cNvSpPr txBox="1"/>
          <p:nvPr/>
        </p:nvSpPr>
        <p:spPr>
          <a:xfrm>
            <a:off x="5058137" y="2146461"/>
            <a:ext cx="1747777" cy="369332"/>
          </a:xfrm>
          <a:prstGeom prst="rect">
            <a:avLst/>
          </a:prstGeom>
          <a:noFill/>
        </p:spPr>
        <p:txBody>
          <a:bodyPr wrap="square" rtlCol="0">
            <a:spAutoFit/>
          </a:bodyPr>
          <a:lstStyle/>
          <a:p>
            <a:r>
              <a:rPr lang="en-US" dirty="0"/>
              <a:t>Consistency</a:t>
            </a:r>
          </a:p>
        </p:txBody>
      </p:sp>
      <p:sp>
        <p:nvSpPr>
          <p:cNvPr id="22" name="TextBox 21"/>
          <p:cNvSpPr txBox="1"/>
          <p:nvPr/>
        </p:nvSpPr>
        <p:spPr>
          <a:xfrm>
            <a:off x="3798426" y="4369702"/>
            <a:ext cx="1747777" cy="646331"/>
          </a:xfrm>
          <a:prstGeom prst="rect">
            <a:avLst/>
          </a:prstGeom>
          <a:noFill/>
        </p:spPr>
        <p:txBody>
          <a:bodyPr wrap="square" rtlCol="0">
            <a:spAutoFit/>
          </a:bodyPr>
          <a:lstStyle/>
          <a:p>
            <a:r>
              <a:rPr lang="en-US" dirty="0"/>
              <a:t>Availability</a:t>
            </a:r>
          </a:p>
          <a:p>
            <a:endParaRPr lang="en-US" dirty="0"/>
          </a:p>
        </p:txBody>
      </p:sp>
      <p:sp>
        <p:nvSpPr>
          <p:cNvPr id="23" name="TextBox 22"/>
          <p:cNvSpPr txBox="1"/>
          <p:nvPr/>
        </p:nvSpPr>
        <p:spPr>
          <a:xfrm>
            <a:off x="6818886" y="4119477"/>
            <a:ext cx="1772814" cy="646331"/>
          </a:xfrm>
          <a:prstGeom prst="rect">
            <a:avLst/>
          </a:prstGeom>
          <a:noFill/>
        </p:spPr>
        <p:txBody>
          <a:bodyPr wrap="square" rtlCol="0">
            <a:spAutoFit/>
          </a:bodyPr>
          <a:lstStyle/>
          <a:p>
            <a:r>
              <a:rPr lang="en-US" dirty="0"/>
              <a:t>Partition Tolerance</a:t>
            </a:r>
          </a:p>
        </p:txBody>
      </p:sp>
      <p:sp>
        <p:nvSpPr>
          <p:cNvPr id="26" name="TextBox 25"/>
          <p:cNvSpPr txBox="1"/>
          <p:nvPr/>
        </p:nvSpPr>
        <p:spPr>
          <a:xfrm>
            <a:off x="2771249" y="2506043"/>
            <a:ext cx="1433487" cy="646331"/>
          </a:xfrm>
          <a:prstGeom prst="rect">
            <a:avLst/>
          </a:prstGeom>
          <a:noFill/>
        </p:spPr>
        <p:txBody>
          <a:bodyPr wrap="square" rtlCol="0">
            <a:spAutoFit/>
          </a:bodyPr>
          <a:lstStyle/>
          <a:p>
            <a:r>
              <a:rPr lang="en-US" dirty="0"/>
              <a:t>SQL</a:t>
            </a:r>
          </a:p>
          <a:p>
            <a:r>
              <a:rPr lang="en-US" dirty="0" err="1"/>
              <a:t>CosmosDB</a:t>
            </a:r>
            <a:endParaRPr lang="en-US" dirty="0"/>
          </a:p>
        </p:txBody>
      </p:sp>
      <p:cxnSp>
        <p:nvCxnSpPr>
          <p:cNvPr id="28" name="Straight Arrow Connector 27"/>
          <p:cNvCxnSpPr>
            <a:cxnSpLocks/>
            <a:stCxn id="26" idx="2"/>
          </p:cNvCxnSpPr>
          <p:nvPr/>
        </p:nvCxnSpPr>
        <p:spPr>
          <a:xfrm>
            <a:off x="3487993" y="3152374"/>
            <a:ext cx="1662742" cy="39604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8881264" y="2297329"/>
            <a:ext cx="2550021" cy="646331"/>
          </a:xfrm>
          <a:prstGeom prst="rect">
            <a:avLst/>
          </a:prstGeom>
          <a:noFill/>
        </p:spPr>
        <p:txBody>
          <a:bodyPr wrap="square" rtlCol="0">
            <a:spAutoFit/>
          </a:bodyPr>
          <a:lstStyle/>
          <a:p>
            <a:r>
              <a:rPr lang="en-US" dirty="0" err="1"/>
              <a:t>CosmosDB</a:t>
            </a:r>
            <a:endParaRPr lang="en-US" dirty="0"/>
          </a:p>
          <a:p>
            <a:r>
              <a:rPr lang="en-US" dirty="0" err="1"/>
              <a:t>Hbase</a:t>
            </a:r>
            <a:endParaRPr lang="en-US" dirty="0"/>
          </a:p>
        </p:txBody>
      </p:sp>
      <p:cxnSp>
        <p:nvCxnSpPr>
          <p:cNvPr id="31" name="Straight Arrow Connector 30"/>
          <p:cNvCxnSpPr>
            <a:stCxn id="29" idx="1"/>
          </p:cNvCxnSpPr>
          <p:nvPr/>
        </p:nvCxnSpPr>
        <p:spPr>
          <a:xfrm flipH="1">
            <a:off x="6602470" y="2620495"/>
            <a:ext cx="2278794" cy="9279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809510" y="5084112"/>
            <a:ext cx="2318738" cy="923330"/>
          </a:xfrm>
          <a:prstGeom prst="rect">
            <a:avLst/>
          </a:prstGeom>
          <a:noFill/>
        </p:spPr>
        <p:txBody>
          <a:bodyPr wrap="square" rtlCol="0">
            <a:spAutoFit/>
          </a:bodyPr>
          <a:lstStyle/>
          <a:p>
            <a:r>
              <a:rPr lang="en-US" dirty="0" err="1"/>
              <a:t>CosmosDB</a:t>
            </a:r>
            <a:endParaRPr lang="en-US" dirty="0"/>
          </a:p>
          <a:p>
            <a:r>
              <a:rPr lang="en-US" dirty="0"/>
              <a:t>Azure </a:t>
            </a:r>
            <a:r>
              <a:rPr lang="en-US" dirty="0" err="1"/>
              <a:t>Redis</a:t>
            </a:r>
            <a:r>
              <a:rPr lang="en-US" dirty="0"/>
              <a:t> Cache</a:t>
            </a:r>
          </a:p>
          <a:p>
            <a:endParaRPr lang="en-US" dirty="0"/>
          </a:p>
        </p:txBody>
      </p:sp>
      <p:cxnSp>
        <p:nvCxnSpPr>
          <p:cNvPr id="34" name="Straight Arrow Connector 33"/>
          <p:cNvCxnSpPr/>
          <p:nvPr/>
        </p:nvCxnSpPr>
        <p:spPr>
          <a:xfrm flipH="1" flipV="1">
            <a:off x="5909215" y="4542559"/>
            <a:ext cx="2900295" cy="9675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5909214" y="764693"/>
            <a:ext cx="3437985" cy="3308618"/>
            <a:chOff x="5909214" y="764693"/>
            <a:chExt cx="3437985" cy="3308618"/>
          </a:xfrm>
        </p:grpSpPr>
        <p:cxnSp>
          <p:nvCxnSpPr>
            <p:cNvPr id="41" name="Straight Arrow Connector 40"/>
            <p:cNvCxnSpPr>
              <a:stCxn id="39" idx="2"/>
            </p:cNvCxnSpPr>
            <p:nvPr/>
          </p:nvCxnSpPr>
          <p:spPr>
            <a:xfrm flipH="1">
              <a:off x="5909214" y="1134025"/>
              <a:ext cx="2173829" cy="29392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818886" y="764693"/>
              <a:ext cx="2528313" cy="369332"/>
            </a:xfrm>
            <a:prstGeom prst="rect">
              <a:avLst/>
            </a:prstGeom>
            <a:noFill/>
          </p:spPr>
          <p:txBody>
            <a:bodyPr wrap="square" rtlCol="0">
              <a:spAutoFit/>
            </a:bodyPr>
            <a:lstStyle/>
            <a:p>
              <a:r>
                <a:rPr lang="en-US" dirty="0"/>
                <a:t>Never </a:t>
              </a:r>
              <a:r>
                <a:rPr lang="en-US" dirty="0" err="1"/>
                <a:t>Gonna</a:t>
              </a:r>
              <a:r>
                <a:rPr lang="en-US" dirty="0"/>
                <a:t> Get It</a:t>
              </a:r>
            </a:p>
          </p:txBody>
        </p:sp>
      </p:grpSp>
      <p:pic>
        <p:nvPicPr>
          <p:cNvPr id="37" name="Picture 36"/>
          <p:cNvPicPr>
            <a:picLocks noChangeAspect="1"/>
          </p:cNvPicPr>
          <p:nvPr/>
        </p:nvPicPr>
        <p:blipFill>
          <a:blip r:embed="rId3"/>
          <a:stretch>
            <a:fillRect/>
          </a:stretch>
        </p:blipFill>
        <p:spPr>
          <a:xfrm>
            <a:off x="3623214" y="2081151"/>
            <a:ext cx="4572000" cy="3429000"/>
          </a:xfrm>
          <a:prstGeom prst="rect">
            <a:avLst/>
          </a:prstGeom>
        </p:spPr>
      </p:pic>
    </p:spTree>
    <p:extLst>
      <p:ext uri="{BB962C8B-B14F-4D97-AF65-F5344CB8AC3E}">
        <p14:creationId xmlns:p14="http://schemas.microsoft.com/office/powerpoint/2010/main" val="42818032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5"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1000"/>
                                        <p:tgtEl>
                                          <p:spTgt spid="37"/>
                                        </p:tgtEl>
                                      </p:cBhvr>
                                    </p:animEffect>
                                    <p:anim calcmode="lin" valueType="num">
                                      <p:cBhvr>
                                        <p:cTn id="26" dur="1000" fill="hold"/>
                                        <p:tgtEl>
                                          <p:spTgt spid="37"/>
                                        </p:tgtEl>
                                        <p:attrNameLst>
                                          <p:attrName>style.rotation</p:attrName>
                                        </p:attrNameLst>
                                      </p:cBhvr>
                                      <p:tavLst>
                                        <p:tav tm="0">
                                          <p:val>
                                            <p:fltVal val="720"/>
                                          </p:val>
                                        </p:tav>
                                        <p:tav tm="100000">
                                          <p:val>
                                            <p:fltVal val="0"/>
                                          </p:val>
                                        </p:tav>
                                      </p:tavLst>
                                    </p:anim>
                                    <p:anim calcmode="lin" valueType="num">
                                      <p:cBhvr>
                                        <p:cTn id="27" dur="1000" fill="hold"/>
                                        <p:tgtEl>
                                          <p:spTgt spid="37"/>
                                        </p:tgtEl>
                                        <p:attrNameLst>
                                          <p:attrName>ppt_h</p:attrName>
                                        </p:attrNameLst>
                                      </p:cBhvr>
                                      <p:tavLst>
                                        <p:tav tm="0">
                                          <p:val>
                                            <p:fltVal val="0"/>
                                          </p:val>
                                        </p:tav>
                                        <p:tav tm="100000">
                                          <p:val>
                                            <p:strVal val="#ppt_h"/>
                                          </p:val>
                                        </p:tav>
                                      </p:tavLst>
                                    </p:anim>
                                    <p:anim calcmode="lin" valueType="num">
                                      <p:cBhvr>
                                        <p:cTn id="28" dur="1000" fill="hold"/>
                                        <p:tgtEl>
                                          <p:spTgt spid="37"/>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9" grpId="0"/>
      <p:bldP spid="32" grpId="0"/>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Which Azure Storage Option Should I Choose?</a:t>
            </a:r>
          </a:p>
        </p:txBody>
      </p:sp>
      <p:sp>
        <p:nvSpPr>
          <p:cNvPr id="3" name="Subtitle 2"/>
          <p:cNvSpPr>
            <a:spLocks noGrp="1"/>
          </p:cNvSpPr>
          <p:nvPr>
            <p:ph type="subTitle" idx="1"/>
          </p:nvPr>
        </p:nvSpPr>
        <p:spPr>
          <a:xfrm>
            <a:off x="1051560" y="4629566"/>
            <a:ext cx="7766936" cy="1690211"/>
          </a:xfrm>
        </p:spPr>
        <p:txBody>
          <a:bodyPr>
            <a:normAutofit fontScale="77500" lnSpcReduction="20000"/>
          </a:bodyPr>
          <a:lstStyle/>
          <a:p>
            <a:r>
              <a:rPr lang="en-US" dirty="0"/>
              <a:t>Anne Bougie</a:t>
            </a:r>
          </a:p>
          <a:p>
            <a:r>
              <a:rPr lang="en-US" dirty="0"/>
              <a:t>Senior Software Developer, Concurrency Inc.</a:t>
            </a:r>
          </a:p>
          <a:p>
            <a:r>
              <a:rPr lang="en-US" dirty="0"/>
              <a:t>@</a:t>
            </a:r>
            <a:r>
              <a:rPr lang="en-US" dirty="0" err="1"/>
              <a:t>bougiefever</a:t>
            </a:r>
            <a:endParaRPr lang="en-US" dirty="0"/>
          </a:p>
          <a:p>
            <a:r>
              <a:rPr lang="en-US" dirty="0">
                <a:hlinkClick r:id="rId3"/>
              </a:rPr>
              <a:t>http://www.bougiefever.com</a:t>
            </a:r>
            <a:endParaRPr lang="en-US" dirty="0"/>
          </a:p>
          <a:p>
            <a:r>
              <a:rPr lang="en-US" dirty="0"/>
              <a:t>https://github.com/bougiefever</a:t>
            </a:r>
          </a:p>
        </p:txBody>
      </p:sp>
    </p:spTree>
    <p:extLst>
      <p:ext uri="{BB962C8B-B14F-4D97-AF65-F5344CB8AC3E}">
        <p14:creationId xmlns:p14="http://schemas.microsoft.com/office/powerpoint/2010/main" val="3148399985"/>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20586" y="788223"/>
            <a:ext cx="7424057" cy="5568043"/>
          </a:xfrm>
          <a:prstGeom prst="rect">
            <a:avLst/>
          </a:prstGeom>
        </p:spPr>
      </p:pic>
    </p:spTree>
    <p:extLst>
      <p:ext uri="{BB962C8B-B14F-4D97-AF65-F5344CB8AC3E}">
        <p14:creationId xmlns:p14="http://schemas.microsoft.com/office/powerpoint/2010/main" val="2058918861"/>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Issues To Consider</a:t>
            </a:r>
          </a:p>
        </p:txBody>
      </p:sp>
      <p:sp>
        <p:nvSpPr>
          <p:cNvPr id="3" name="Content Placeholder 2"/>
          <p:cNvSpPr>
            <a:spLocks noGrp="1"/>
          </p:cNvSpPr>
          <p:nvPr>
            <p:ph idx="1"/>
          </p:nvPr>
        </p:nvSpPr>
        <p:spPr>
          <a:xfrm>
            <a:off x="1069848" y="2093976"/>
            <a:ext cx="10058400" cy="4050792"/>
          </a:xfrm>
        </p:spPr>
        <p:txBody>
          <a:bodyPr/>
          <a:lstStyle/>
          <a:p>
            <a:r>
              <a:rPr lang="en-US" dirty="0"/>
              <a:t>What are the relationships</a:t>
            </a:r>
          </a:p>
          <a:p>
            <a:r>
              <a:rPr lang="en-US" dirty="0"/>
              <a:t>How much data, and how fast is it coming in</a:t>
            </a:r>
          </a:p>
          <a:p>
            <a:r>
              <a:rPr lang="en-US" dirty="0"/>
              <a:t>How the data will be accessed</a:t>
            </a:r>
          </a:p>
          <a:p>
            <a:r>
              <a:rPr lang="en-US" dirty="0"/>
              <a:t>Data access performance requirements</a:t>
            </a:r>
          </a:p>
          <a:p>
            <a:r>
              <a:rPr lang="en-US" dirty="0"/>
              <a:t>Consistency/Transactional requirements</a:t>
            </a:r>
          </a:p>
          <a:p>
            <a:r>
              <a:rPr lang="en-US" dirty="0"/>
              <a:t>Entity complexity</a:t>
            </a:r>
          </a:p>
          <a:p>
            <a:r>
              <a:rPr lang="en-US" dirty="0"/>
              <a:t>Programmer skill level</a:t>
            </a:r>
          </a:p>
          <a:p>
            <a:endParaRPr lang="en-US" dirty="0"/>
          </a:p>
          <a:p>
            <a:endParaRPr lang="en-US" dirty="0"/>
          </a:p>
        </p:txBody>
      </p:sp>
    </p:spTree>
    <p:extLst>
      <p:ext uri="{BB962C8B-B14F-4D97-AF65-F5344CB8AC3E}">
        <p14:creationId xmlns:p14="http://schemas.microsoft.com/office/powerpoint/2010/main" val="2517509488"/>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NoSQL Guidelines</a:t>
            </a:r>
          </a:p>
        </p:txBody>
      </p:sp>
      <p:sp>
        <p:nvSpPr>
          <p:cNvPr id="3" name="Content Placeholder 2"/>
          <p:cNvSpPr>
            <a:spLocks noGrp="1"/>
          </p:cNvSpPr>
          <p:nvPr>
            <p:ph sz="quarter" idx="13"/>
          </p:nvPr>
        </p:nvSpPr>
        <p:spPr/>
        <p:txBody>
          <a:bodyPr/>
          <a:lstStyle/>
          <a:p>
            <a:r>
              <a:rPr lang="en-US" dirty="0"/>
              <a:t>Lots of data</a:t>
            </a:r>
          </a:p>
          <a:p>
            <a:r>
              <a:rPr lang="en-US" dirty="0"/>
              <a:t>Simple data structure</a:t>
            </a:r>
          </a:p>
          <a:p>
            <a:r>
              <a:rPr lang="en-US" dirty="0"/>
              <a:t>Quickly perform small read and write operations</a:t>
            </a:r>
          </a:p>
          <a:p>
            <a:r>
              <a:rPr lang="en-US" dirty="0"/>
              <a:t>Inexpensive, fairly simple</a:t>
            </a:r>
          </a:p>
          <a:p>
            <a:r>
              <a:rPr lang="en-US" dirty="0"/>
              <a:t>Need to add data items willy </a:t>
            </a:r>
            <a:r>
              <a:rPr lang="en-US" dirty="0" err="1"/>
              <a:t>nilly</a:t>
            </a:r>
            <a:endParaRPr lang="en-US" dirty="0"/>
          </a:p>
          <a:p>
            <a:endParaRPr lang="en-US" dirty="0"/>
          </a:p>
          <a:p>
            <a:endParaRPr lang="en-US" dirty="0"/>
          </a:p>
          <a:p>
            <a:endParaRPr lang="en-US" dirty="0"/>
          </a:p>
        </p:txBody>
      </p:sp>
      <p:sp>
        <p:nvSpPr>
          <p:cNvPr id="4" name="Content Placeholder 3"/>
          <p:cNvSpPr>
            <a:spLocks noGrp="1"/>
          </p:cNvSpPr>
          <p:nvPr>
            <p:ph sz="quarter" idx="15"/>
          </p:nvPr>
        </p:nvSpPr>
        <p:spPr/>
        <p:txBody>
          <a:bodyPr/>
          <a:lstStyle/>
          <a:p>
            <a:r>
              <a:rPr lang="en-US" dirty="0"/>
              <a:t>Lots of data</a:t>
            </a:r>
          </a:p>
          <a:p>
            <a:r>
              <a:rPr lang="en-US" dirty="0"/>
              <a:t>Need high performance</a:t>
            </a:r>
          </a:p>
          <a:p>
            <a:r>
              <a:rPr lang="en-US" dirty="0"/>
              <a:t>More complex data structure</a:t>
            </a:r>
          </a:p>
          <a:p>
            <a:r>
              <a:rPr lang="en-US" dirty="0"/>
              <a:t>Need to add data items willy </a:t>
            </a:r>
            <a:r>
              <a:rPr lang="en-US" dirty="0" err="1"/>
              <a:t>nilly</a:t>
            </a:r>
            <a:endParaRPr lang="en-US" dirty="0"/>
          </a:p>
          <a:p>
            <a:endParaRPr lang="en-US" dirty="0"/>
          </a:p>
        </p:txBody>
      </p:sp>
      <p:sp>
        <p:nvSpPr>
          <p:cNvPr id="5" name="Content Placeholder 4"/>
          <p:cNvSpPr>
            <a:spLocks noGrp="1"/>
          </p:cNvSpPr>
          <p:nvPr>
            <p:ph sz="quarter" idx="16"/>
          </p:nvPr>
        </p:nvSpPr>
        <p:spPr/>
        <p:txBody>
          <a:bodyPr/>
          <a:lstStyle/>
          <a:p>
            <a:r>
              <a:rPr lang="en-US" dirty="0"/>
              <a:t>Lots of data</a:t>
            </a:r>
          </a:p>
          <a:p>
            <a:r>
              <a:rPr lang="en-US" dirty="0"/>
              <a:t>Insanely huge amounts of data</a:t>
            </a:r>
          </a:p>
          <a:p>
            <a:r>
              <a:rPr lang="en-US" dirty="0"/>
              <a:t>Need high performance</a:t>
            </a:r>
          </a:p>
          <a:p>
            <a:r>
              <a:rPr lang="en-US" dirty="0"/>
              <a:t>No joins </a:t>
            </a:r>
          </a:p>
        </p:txBody>
      </p:sp>
      <p:sp>
        <p:nvSpPr>
          <p:cNvPr id="6" name="Content Placeholder 5"/>
          <p:cNvSpPr>
            <a:spLocks noGrp="1"/>
          </p:cNvSpPr>
          <p:nvPr>
            <p:ph sz="quarter" idx="17"/>
          </p:nvPr>
        </p:nvSpPr>
        <p:spPr/>
        <p:txBody>
          <a:bodyPr/>
          <a:lstStyle/>
          <a:p>
            <a:r>
              <a:rPr lang="en-US" dirty="0"/>
              <a:t>Lots of data</a:t>
            </a:r>
          </a:p>
          <a:p>
            <a:r>
              <a:rPr lang="en-US" dirty="0"/>
              <a:t>Lots of connections between entities</a:t>
            </a:r>
          </a:p>
          <a:p>
            <a:r>
              <a:rPr lang="en-US" dirty="0"/>
              <a:t>Quickly changing relationships between entities</a:t>
            </a:r>
          </a:p>
        </p:txBody>
      </p:sp>
      <p:sp>
        <p:nvSpPr>
          <p:cNvPr id="7" name="TextBox 6"/>
          <p:cNvSpPr txBox="1"/>
          <p:nvPr/>
        </p:nvSpPr>
        <p:spPr>
          <a:xfrm>
            <a:off x="1117895" y="1816924"/>
            <a:ext cx="1733797" cy="461665"/>
          </a:xfrm>
          <a:prstGeom prst="rect">
            <a:avLst/>
          </a:prstGeom>
          <a:noFill/>
        </p:spPr>
        <p:txBody>
          <a:bodyPr wrap="square" rtlCol="0">
            <a:spAutoFit/>
          </a:bodyPr>
          <a:lstStyle/>
          <a:p>
            <a:r>
              <a:rPr lang="en-US" sz="2400" dirty="0">
                <a:solidFill>
                  <a:schemeClr val="accent1">
                    <a:lumMod val="50000"/>
                  </a:schemeClr>
                </a:solidFill>
                <a:latin typeface="Arial Rounded MT Bold" panose="020F0704030504030204" pitchFamily="34" charset="0"/>
              </a:rPr>
              <a:t>Key Value</a:t>
            </a:r>
          </a:p>
        </p:txBody>
      </p:sp>
      <p:sp>
        <p:nvSpPr>
          <p:cNvPr id="8" name="TextBox 7"/>
          <p:cNvSpPr txBox="1"/>
          <p:nvPr/>
        </p:nvSpPr>
        <p:spPr>
          <a:xfrm>
            <a:off x="3576214" y="1816924"/>
            <a:ext cx="2398254" cy="461665"/>
          </a:xfrm>
          <a:prstGeom prst="rect">
            <a:avLst/>
          </a:prstGeom>
          <a:noFill/>
        </p:spPr>
        <p:txBody>
          <a:bodyPr wrap="square" rtlCol="0">
            <a:spAutoFit/>
          </a:bodyPr>
          <a:lstStyle/>
          <a:p>
            <a:r>
              <a:rPr lang="en-US" sz="2400" dirty="0">
                <a:solidFill>
                  <a:schemeClr val="accent1">
                    <a:lumMod val="50000"/>
                  </a:schemeClr>
                </a:solidFill>
                <a:latin typeface="Arial Rounded MT Bold" panose="020F0704030504030204" pitchFamily="34" charset="0"/>
              </a:rPr>
              <a:t>Column Family</a:t>
            </a:r>
          </a:p>
        </p:txBody>
      </p:sp>
      <p:sp>
        <p:nvSpPr>
          <p:cNvPr id="9" name="TextBox 8"/>
          <p:cNvSpPr txBox="1"/>
          <p:nvPr/>
        </p:nvSpPr>
        <p:spPr>
          <a:xfrm>
            <a:off x="6306521" y="1816924"/>
            <a:ext cx="1733797" cy="461665"/>
          </a:xfrm>
          <a:prstGeom prst="rect">
            <a:avLst/>
          </a:prstGeom>
          <a:noFill/>
        </p:spPr>
        <p:txBody>
          <a:bodyPr wrap="square" rtlCol="0">
            <a:spAutoFit/>
          </a:bodyPr>
          <a:lstStyle/>
          <a:p>
            <a:r>
              <a:rPr lang="en-US" sz="2400" dirty="0">
                <a:solidFill>
                  <a:schemeClr val="accent1">
                    <a:lumMod val="50000"/>
                  </a:schemeClr>
                </a:solidFill>
                <a:latin typeface="Arial Rounded MT Bold" panose="020F0704030504030204" pitchFamily="34" charset="0"/>
              </a:rPr>
              <a:t>Document</a:t>
            </a:r>
          </a:p>
        </p:txBody>
      </p:sp>
      <p:sp>
        <p:nvSpPr>
          <p:cNvPr id="10" name="TextBox 9"/>
          <p:cNvSpPr txBox="1"/>
          <p:nvPr/>
        </p:nvSpPr>
        <p:spPr>
          <a:xfrm>
            <a:off x="8847188" y="1816924"/>
            <a:ext cx="1733797" cy="461665"/>
          </a:xfrm>
          <a:prstGeom prst="rect">
            <a:avLst/>
          </a:prstGeom>
          <a:noFill/>
        </p:spPr>
        <p:txBody>
          <a:bodyPr wrap="square" rtlCol="0">
            <a:spAutoFit/>
          </a:bodyPr>
          <a:lstStyle/>
          <a:p>
            <a:r>
              <a:rPr lang="en-US" sz="2400" dirty="0">
                <a:solidFill>
                  <a:schemeClr val="accent1">
                    <a:lumMod val="50000"/>
                  </a:schemeClr>
                </a:solidFill>
                <a:latin typeface="Arial Rounded MT Bold" panose="020F0704030504030204" pitchFamily="34" charset="0"/>
              </a:rPr>
              <a:t>Graph</a:t>
            </a:r>
          </a:p>
        </p:txBody>
      </p:sp>
    </p:spTree>
    <p:extLst>
      <p:ext uri="{BB962C8B-B14F-4D97-AF65-F5344CB8AC3E}">
        <p14:creationId xmlns:p14="http://schemas.microsoft.com/office/powerpoint/2010/main" val="875422962"/>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Common Use Cases</a:t>
            </a:r>
          </a:p>
        </p:txBody>
      </p:sp>
      <p:sp>
        <p:nvSpPr>
          <p:cNvPr id="8" name="Content Placeholder 7"/>
          <p:cNvSpPr>
            <a:spLocks noGrp="1"/>
          </p:cNvSpPr>
          <p:nvPr>
            <p:ph idx="1"/>
          </p:nvPr>
        </p:nvSpPr>
        <p:spPr>
          <a:xfrm>
            <a:off x="1069848" y="1682496"/>
            <a:ext cx="10058400" cy="4486656"/>
          </a:xfrm>
        </p:spPr>
        <p:txBody>
          <a:bodyPr>
            <a:normAutofit fontScale="92500" lnSpcReduction="20000"/>
          </a:bodyPr>
          <a:lstStyle/>
          <a:p>
            <a:r>
              <a:rPr lang="en-US" b="1" dirty="0"/>
              <a:t>Azure </a:t>
            </a:r>
            <a:r>
              <a:rPr lang="en-US" b="1" dirty="0" err="1"/>
              <a:t>Redis</a:t>
            </a:r>
            <a:r>
              <a:rPr lang="en-US" b="1" dirty="0"/>
              <a:t> Cache</a:t>
            </a:r>
          </a:p>
          <a:p>
            <a:pPr lvl="1"/>
            <a:r>
              <a:rPr lang="en-US" dirty="0"/>
              <a:t>Leaderboards, Shopping Carts</a:t>
            </a:r>
          </a:p>
          <a:p>
            <a:pPr lvl="1"/>
            <a:r>
              <a:rPr lang="en-US" dirty="0"/>
              <a:t>Latest x items of anything</a:t>
            </a:r>
          </a:p>
          <a:p>
            <a:pPr lvl="1"/>
            <a:r>
              <a:rPr lang="en-US" dirty="0"/>
              <a:t>Deletes and filters</a:t>
            </a:r>
          </a:p>
          <a:p>
            <a:pPr lvl="1"/>
            <a:r>
              <a:rPr lang="en-US" dirty="0"/>
              <a:t>Cache</a:t>
            </a:r>
          </a:p>
          <a:p>
            <a:r>
              <a:rPr lang="en-US" b="1" dirty="0"/>
              <a:t>Azure Table Storage</a:t>
            </a:r>
          </a:p>
          <a:p>
            <a:pPr lvl="1"/>
            <a:r>
              <a:rPr lang="en-US" dirty="0"/>
              <a:t>Large amounts of data with a flat structure </a:t>
            </a:r>
          </a:p>
          <a:p>
            <a:pPr lvl="1"/>
            <a:r>
              <a:rPr lang="en-US" dirty="0"/>
              <a:t>Fast querying using the partition and row keys</a:t>
            </a:r>
          </a:p>
          <a:p>
            <a:r>
              <a:rPr lang="en-US" b="1" dirty="0" err="1"/>
              <a:t>DocumentDb</a:t>
            </a:r>
            <a:endParaRPr lang="en-US" b="1" dirty="0"/>
          </a:p>
          <a:p>
            <a:pPr lvl="1"/>
            <a:r>
              <a:rPr lang="en-US" dirty="0"/>
              <a:t>Product catalogs, gaming, social networking</a:t>
            </a:r>
          </a:p>
          <a:p>
            <a:r>
              <a:rPr lang="en-US" b="1" dirty="0" err="1"/>
              <a:t>Hbase</a:t>
            </a:r>
            <a:endParaRPr lang="en-US" b="1" dirty="0"/>
          </a:p>
          <a:p>
            <a:pPr lvl="1"/>
            <a:r>
              <a:rPr lang="en-US" dirty="0"/>
              <a:t>Voting, Race, anything with huge amounts of data being generated in huge bursts, telemetry</a:t>
            </a:r>
          </a:p>
          <a:p>
            <a:r>
              <a:rPr lang="en-US" b="1" dirty="0"/>
              <a:t>Gremlin</a:t>
            </a:r>
          </a:p>
          <a:p>
            <a:pPr lvl="1"/>
            <a:r>
              <a:rPr lang="en-US" dirty="0"/>
              <a:t>Social networking relationships, anything with complex and changing relationships between entities</a:t>
            </a:r>
          </a:p>
          <a:p>
            <a:endParaRPr lang="en-US" dirty="0"/>
          </a:p>
          <a:p>
            <a:pPr lvl="1"/>
            <a:endParaRPr lang="en-US" dirty="0"/>
          </a:p>
        </p:txBody>
      </p:sp>
    </p:spTree>
    <p:extLst>
      <p:ext uri="{BB962C8B-B14F-4D97-AF65-F5344CB8AC3E}">
        <p14:creationId xmlns:p14="http://schemas.microsoft.com/office/powerpoint/2010/main" val="1426097371"/>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Why Choose Only One?</a:t>
            </a:r>
          </a:p>
        </p:txBody>
      </p:sp>
      <p:sp>
        <p:nvSpPr>
          <p:cNvPr id="6" name="Text Placeholder 5"/>
          <p:cNvSpPr>
            <a:spLocks noGrp="1"/>
          </p:cNvSpPr>
          <p:nvPr>
            <p:ph type="body" idx="1"/>
          </p:nvPr>
        </p:nvSpPr>
        <p:spPr/>
        <p:txBody>
          <a:bodyPr/>
          <a:lstStyle/>
          <a:p>
            <a:r>
              <a:rPr lang="en-US" dirty="0"/>
              <a:t>Problem</a:t>
            </a:r>
          </a:p>
        </p:txBody>
      </p:sp>
      <p:sp>
        <p:nvSpPr>
          <p:cNvPr id="7" name="Content Placeholder 6"/>
          <p:cNvSpPr>
            <a:spLocks noGrp="1"/>
          </p:cNvSpPr>
          <p:nvPr>
            <p:ph sz="half" idx="2"/>
          </p:nvPr>
        </p:nvSpPr>
        <p:spPr/>
        <p:txBody>
          <a:bodyPr/>
          <a:lstStyle/>
          <a:p>
            <a:r>
              <a:rPr lang="en-US" dirty="0"/>
              <a:t>Lots of data</a:t>
            </a:r>
          </a:p>
          <a:p>
            <a:r>
              <a:rPr lang="en-US" dirty="0"/>
              <a:t>Fairly simple data structure</a:t>
            </a:r>
          </a:p>
          <a:p>
            <a:r>
              <a:rPr lang="en-US" dirty="0"/>
              <a:t>Lots of small reads and writes</a:t>
            </a:r>
          </a:p>
          <a:p>
            <a:r>
              <a:rPr lang="en-US" dirty="0"/>
              <a:t>Need high performance</a:t>
            </a:r>
          </a:p>
          <a:p>
            <a:r>
              <a:rPr lang="en-US" dirty="0"/>
              <a:t>Need high availability</a:t>
            </a:r>
          </a:p>
          <a:p>
            <a:r>
              <a:rPr lang="en-US" dirty="0"/>
              <a:t>Need fast searching on columns other than the key</a:t>
            </a:r>
          </a:p>
        </p:txBody>
      </p:sp>
      <p:sp>
        <p:nvSpPr>
          <p:cNvPr id="8" name="Text Placeholder 7"/>
          <p:cNvSpPr>
            <a:spLocks noGrp="1"/>
          </p:cNvSpPr>
          <p:nvPr>
            <p:ph type="body" sz="quarter" idx="3"/>
          </p:nvPr>
        </p:nvSpPr>
        <p:spPr/>
        <p:txBody>
          <a:bodyPr/>
          <a:lstStyle/>
          <a:p>
            <a:r>
              <a:rPr lang="en-US" dirty="0"/>
              <a:t>Solution</a:t>
            </a:r>
          </a:p>
        </p:txBody>
      </p:sp>
      <p:sp>
        <p:nvSpPr>
          <p:cNvPr id="9" name="Content Placeholder 8"/>
          <p:cNvSpPr>
            <a:spLocks noGrp="1"/>
          </p:cNvSpPr>
          <p:nvPr>
            <p:ph sz="quarter" idx="4"/>
          </p:nvPr>
        </p:nvSpPr>
        <p:spPr/>
        <p:txBody>
          <a:bodyPr/>
          <a:lstStyle/>
          <a:p>
            <a:r>
              <a:rPr lang="en-US" dirty="0"/>
              <a:t>Use Azure Storage</a:t>
            </a:r>
          </a:p>
          <a:p>
            <a:r>
              <a:rPr lang="en-US" dirty="0"/>
              <a:t>Augment with </a:t>
            </a:r>
            <a:r>
              <a:rPr lang="en-US" dirty="0" err="1"/>
              <a:t>Redis</a:t>
            </a:r>
            <a:r>
              <a:rPr lang="en-US" dirty="0"/>
              <a:t> Cache for searching</a:t>
            </a:r>
          </a:p>
        </p:txBody>
      </p:sp>
    </p:spTree>
    <p:extLst>
      <p:ext uri="{BB962C8B-B14F-4D97-AF65-F5344CB8AC3E}">
        <p14:creationId xmlns:p14="http://schemas.microsoft.com/office/powerpoint/2010/main" val="835161823"/>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Demo</a:t>
            </a:r>
          </a:p>
        </p:txBody>
      </p:sp>
      <p:pic>
        <p:nvPicPr>
          <p:cNvPr id="16" name="Picture Placeholder 15"/>
          <p:cNvPicPr>
            <a:picLocks noGrp="1" noChangeAspect="1"/>
          </p:cNvPicPr>
          <p:nvPr>
            <p:ph type="pic" idx="1"/>
          </p:nvPr>
        </p:nvPicPr>
        <p:blipFill>
          <a:blip r:embed="rId2"/>
          <a:srcRect t="10132" b="10132"/>
          <a:stretch>
            <a:fillRect/>
          </a:stretch>
        </p:blipFill>
        <p:spPr/>
      </p:pic>
      <p:sp>
        <p:nvSpPr>
          <p:cNvPr id="14" name="Text Placeholder 13"/>
          <p:cNvSpPr>
            <a:spLocks noGrp="1"/>
          </p:cNvSpPr>
          <p:nvPr>
            <p:ph type="body" sz="half" idx="2"/>
          </p:nvPr>
        </p:nvSpPr>
        <p:spPr/>
        <p:txBody>
          <a:bodyPr/>
          <a:lstStyle/>
          <a:p>
            <a:r>
              <a:rPr lang="en-US" dirty="0"/>
              <a:t>Azure Table Storage with </a:t>
            </a:r>
            <a:r>
              <a:rPr lang="en-US" dirty="0" err="1"/>
              <a:t>Redis</a:t>
            </a:r>
            <a:r>
              <a:rPr lang="en-US" dirty="0"/>
              <a:t> Cache</a:t>
            </a:r>
          </a:p>
        </p:txBody>
      </p:sp>
    </p:spTree>
    <p:extLst>
      <p:ext uri="{BB962C8B-B14F-4D97-AF65-F5344CB8AC3E}">
        <p14:creationId xmlns:p14="http://schemas.microsoft.com/office/powerpoint/2010/main" val="2448116625"/>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Why Choose Only One?</a:t>
            </a:r>
          </a:p>
        </p:txBody>
      </p:sp>
      <p:sp>
        <p:nvSpPr>
          <p:cNvPr id="6" name="Text Placeholder 5"/>
          <p:cNvSpPr>
            <a:spLocks noGrp="1"/>
          </p:cNvSpPr>
          <p:nvPr>
            <p:ph type="body" idx="1"/>
          </p:nvPr>
        </p:nvSpPr>
        <p:spPr/>
        <p:txBody>
          <a:bodyPr/>
          <a:lstStyle/>
          <a:p>
            <a:r>
              <a:rPr lang="en-US" dirty="0"/>
              <a:t>Problem</a:t>
            </a:r>
          </a:p>
        </p:txBody>
      </p:sp>
      <p:sp>
        <p:nvSpPr>
          <p:cNvPr id="7" name="Content Placeholder 6"/>
          <p:cNvSpPr>
            <a:spLocks noGrp="1"/>
          </p:cNvSpPr>
          <p:nvPr>
            <p:ph sz="half" idx="2"/>
          </p:nvPr>
        </p:nvSpPr>
        <p:spPr/>
        <p:txBody>
          <a:bodyPr/>
          <a:lstStyle/>
          <a:p>
            <a:r>
              <a:rPr lang="en-US" dirty="0"/>
              <a:t>Really need high consistency</a:t>
            </a:r>
          </a:p>
          <a:p>
            <a:r>
              <a:rPr lang="en-US" dirty="0"/>
              <a:t>Highly structured data</a:t>
            </a:r>
          </a:p>
          <a:p>
            <a:r>
              <a:rPr lang="en-US" dirty="0"/>
              <a:t>Current data is not really large</a:t>
            </a:r>
          </a:p>
          <a:p>
            <a:r>
              <a:rPr lang="en-US" dirty="0"/>
              <a:t>Historical data is huge</a:t>
            </a:r>
          </a:p>
          <a:p>
            <a:r>
              <a:rPr lang="en-US" dirty="0"/>
              <a:t>And we need to report on historical data</a:t>
            </a:r>
          </a:p>
        </p:txBody>
      </p:sp>
      <p:sp>
        <p:nvSpPr>
          <p:cNvPr id="8" name="Text Placeholder 7"/>
          <p:cNvSpPr>
            <a:spLocks noGrp="1"/>
          </p:cNvSpPr>
          <p:nvPr>
            <p:ph type="body" sz="quarter" idx="3"/>
          </p:nvPr>
        </p:nvSpPr>
        <p:spPr/>
        <p:txBody>
          <a:bodyPr/>
          <a:lstStyle/>
          <a:p>
            <a:r>
              <a:rPr lang="en-US" dirty="0"/>
              <a:t>Solution</a:t>
            </a:r>
          </a:p>
        </p:txBody>
      </p:sp>
      <p:sp>
        <p:nvSpPr>
          <p:cNvPr id="9" name="Content Placeholder 8"/>
          <p:cNvSpPr>
            <a:spLocks noGrp="1"/>
          </p:cNvSpPr>
          <p:nvPr>
            <p:ph sz="quarter" idx="4"/>
          </p:nvPr>
        </p:nvSpPr>
        <p:spPr/>
        <p:txBody>
          <a:bodyPr/>
          <a:lstStyle/>
          <a:p>
            <a:r>
              <a:rPr lang="en-US" dirty="0"/>
              <a:t>Use Azure </a:t>
            </a:r>
            <a:r>
              <a:rPr lang="en-US" dirty="0" err="1"/>
              <a:t>Sql</a:t>
            </a:r>
            <a:endParaRPr lang="en-US" dirty="0"/>
          </a:p>
          <a:p>
            <a:r>
              <a:rPr lang="en-US" dirty="0"/>
              <a:t>Archive to </a:t>
            </a:r>
            <a:r>
              <a:rPr lang="en-US" dirty="0" err="1"/>
              <a:t>DocumentDb</a:t>
            </a:r>
            <a:endParaRPr lang="en-US" dirty="0"/>
          </a:p>
        </p:txBody>
      </p:sp>
    </p:spTree>
    <p:extLst>
      <p:ext uri="{BB962C8B-B14F-4D97-AF65-F5344CB8AC3E}">
        <p14:creationId xmlns:p14="http://schemas.microsoft.com/office/powerpoint/2010/main" val="1213998601"/>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2221089" y="168204"/>
            <a:ext cx="4114800" cy="6629400"/>
          </a:xfrm>
          <a:prstGeom prst="rect">
            <a:avLst/>
          </a:prstGeom>
        </p:spPr>
      </p:pic>
      <p:sp>
        <p:nvSpPr>
          <p:cNvPr id="15" name="Title 14"/>
          <p:cNvSpPr>
            <a:spLocks noGrp="1"/>
          </p:cNvSpPr>
          <p:nvPr>
            <p:ph type="title"/>
          </p:nvPr>
        </p:nvSpPr>
        <p:spPr/>
        <p:txBody>
          <a:bodyPr/>
          <a:lstStyle/>
          <a:p>
            <a:r>
              <a:rPr lang="en-US" dirty="0"/>
              <a:t>Don’t Forget Good Ole SQL</a:t>
            </a:r>
          </a:p>
        </p:txBody>
      </p:sp>
      <p:sp>
        <p:nvSpPr>
          <p:cNvPr id="17" name="Text Placeholder 16"/>
          <p:cNvSpPr>
            <a:spLocks noGrp="1"/>
          </p:cNvSpPr>
          <p:nvPr>
            <p:ph type="body" sz="half" idx="2"/>
          </p:nvPr>
        </p:nvSpPr>
        <p:spPr/>
        <p:txBody>
          <a:bodyPr/>
          <a:lstStyle/>
          <a:p>
            <a:r>
              <a:rPr lang="en-US" dirty="0"/>
              <a:t>Just cause it’s old, doesn’t mean it’s not cool anymore</a:t>
            </a:r>
          </a:p>
        </p:txBody>
      </p:sp>
    </p:spTree>
    <p:extLst>
      <p:ext uri="{BB962C8B-B14F-4D97-AF65-F5344CB8AC3E}">
        <p14:creationId xmlns:p14="http://schemas.microsoft.com/office/powerpoint/2010/main" val="195160702"/>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Resources</a:t>
            </a:r>
          </a:p>
        </p:txBody>
      </p:sp>
      <p:sp>
        <p:nvSpPr>
          <p:cNvPr id="8" name="Content Placeholder 7"/>
          <p:cNvSpPr>
            <a:spLocks noGrp="1"/>
          </p:cNvSpPr>
          <p:nvPr>
            <p:ph idx="1"/>
          </p:nvPr>
        </p:nvSpPr>
        <p:spPr/>
        <p:txBody>
          <a:bodyPr>
            <a:normAutofit lnSpcReduction="10000"/>
          </a:bodyPr>
          <a:lstStyle/>
          <a:p>
            <a:r>
              <a:rPr lang="en-US" dirty="0"/>
              <a:t>Slides </a:t>
            </a:r>
            <a:r>
              <a:rPr lang="en-US"/>
              <a:t>on SlideShare: </a:t>
            </a:r>
            <a:r>
              <a:rPr lang="en-US">
                <a:hlinkClick r:id="rId3"/>
              </a:rPr>
              <a:t>https://www.slideshare.net/AnneBougie/azure-database-options-nosql-vs-sql</a:t>
            </a:r>
            <a:endParaRPr lang="en-US"/>
          </a:p>
          <a:p>
            <a:pPr marL="0" indent="0">
              <a:buNone/>
            </a:pPr>
            <a:endParaRPr lang="en-US" dirty="0"/>
          </a:p>
          <a:p>
            <a:r>
              <a:rPr lang="en-US" dirty="0"/>
              <a:t>A Newbie Guide to Databases </a:t>
            </a:r>
            <a:r>
              <a:rPr lang="en-US" dirty="0">
                <a:hlinkClick r:id="rId4"/>
              </a:rPr>
              <a:t>https://blog.appdynamics.com/engineering/a-newbie-guide-to-databases/</a:t>
            </a:r>
          </a:p>
          <a:p>
            <a:r>
              <a:rPr lang="en-US" dirty="0"/>
              <a:t>That NoSQL Thing: Column (Family) Databases </a:t>
            </a:r>
            <a:r>
              <a:rPr lang="en-US" dirty="0">
                <a:hlinkClick r:id="rId4"/>
              </a:rPr>
              <a:t>https://ayende.com/blog/4500/that-no-sql-thing-column-family-databases</a:t>
            </a:r>
            <a:endParaRPr lang="en-US" dirty="0"/>
          </a:p>
          <a:p>
            <a:r>
              <a:rPr lang="en-US" dirty="0"/>
              <a:t>NoSQL Distilled: A Brief Guide to the Emerging World of Polyglot Persistence </a:t>
            </a:r>
            <a:r>
              <a:rPr lang="en-US" dirty="0">
                <a:hlinkClick r:id="rId5"/>
              </a:rPr>
              <a:t>http://a.co/1YwtJ47</a:t>
            </a:r>
            <a:endParaRPr lang="en-US" dirty="0"/>
          </a:p>
          <a:p>
            <a:r>
              <a:rPr lang="en-US" dirty="0"/>
              <a:t> On </a:t>
            </a:r>
            <a:r>
              <a:rPr lang="en-US" dirty="0" err="1"/>
              <a:t>Sharding</a:t>
            </a:r>
            <a:r>
              <a:rPr lang="en-US" dirty="0"/>
              <a:t> Graph Databases </a:t>
            </a:r>
            <a:r>
              <a:rPr lang="en-US" dirty="0">
                <a:hlinkClick r:id="rId6"/>
              </a:rPr>
              <a:t>http://jimwebber.org/2011/02/on-sharding-graph-databases/</a:t>
            </a:r>
            <a:endParaRPr lang="en-US" dirty="0"/>
          </a:p>
          <a:p>
            <a:r>
              <a:rPr lang="en-US" dirty="0"/>
              <a:t>Azure Cosmos DB Documentation </a:t>
            </a:r>
            <a:r>
              <a:rPr lang="en-US" dirty="0">
                <a:hlinkClick r:id="rId7"/>
              </a:rPr>
              <a:t>https://docs.microsoft.com/en-us/azure/cosmos-db/</a:t>
            </a:r>
            <a:endParaRPr lang="en-US" dirty="0"/>
          </a:p>
          <a:p>
            <a:endParaRPr lang="en-US" dirty="0"/>
          </a:p>
          <a:p>
            <a:endParaRPr lang="en-US" dirty="0"/>
          </a:p>
          <a:p>
            <a:endParaRPr lang="en-US" dirty="0"/>
          </a:p>
          <a:p>
            <a:endParaRPr lang="en-US" dirty="0"/>
          </a:p>
        </p:txBody>
      </p:sp>
      <p:sp>
        <p:nvSpPr>
          <p:cNvPr id="9" name="TextBox 8"/>
          <p:cNvSpPr txBox="1"/>
          <p:nvPr/>
        </p:nvSpPr>
        <p:spPr>
          <a:xfrm>
            <a:off x="8394700" y="165100"/>
            <a:ext cx="4079748" cy="2308324"/>
          </a:xfrm>
          <a:prstGeom prst="rect">
            <a:avLst/>
          </a:prstGeom>
          <a:noFill/>
        </p:spPr>
        <p:txBody>
          <a:bodyPr wrap="square" rtlCol="0">
            <a:spAutoFit/>
          </a:bodyPr>
          <a:lstStyle/>
          <a:p>
            <a:r>
              <a:rPr lang="en-US" dirty="0"/>
              <a:t>Anne Bougie</a:t>
            </a:r>
          </a:p>
          <a:p>
            <a:r>
              <a:rPr lang="en-US" dirty="0">
                <a:hlinkClick r:id="rId8"/>
              </a:rPr>
              <a:t>anne.bougie@gmail.com</a:t>
            </a:r>
            <a:endParaRPr lang="en-US" dirty="0"/>
          </a:p>
          <a:p>
            <a:r>
              <a:rPr lang="en-US" dirty="0"/>
              <a:t>@</a:t>
            </a:r>
            <a:r>
              <a:rPr lang="en-US" dirty="0" err="1"/>
              <a:t>bougiefever</a:t>
            </a:r>
            <a:endParaRPr lang="en-US" dirty="0"/>
          </a:p>
          <a:p>
            <a:r>
              <a:rPr lang="en-US" dirty="0">
                <a:hlinkClick r:id="rId9"/>
              </a:rPr>
              <a:t>http://www.bougiefever.com</a:t>
            </a:r>
            <a:endParaRPr lang="en-US" dirty="0"/>
          </a:p>
          <a:p>
            <a:r>
              <a:rPr lang="en-US" dirty="0">
                <a:hlinkClick r:id="rId10"/>
              </a:rPr>
              <a:t>https://github.com/Bougiefever</a:t>
            </a:r>
            <a:endParaRPr lang="en-US" dirty="0"/>
          </a:p>
          <a:p>
            <a:endParaRPr lang="en-US" dirty="0"/>
          </a:p>
          <a:p>
            <a:endParaRPr lang="en-US" dirty="0"/>
          </a:p>
          <a:p>
            <a:endParaRPr lang="en-US" dirty="0"/>
          </a:p>
        </p:txBody>
      </p:sp>
      <p:pic>
        <p:nvPicPr>
          <p:cNvPr id="3" name="Picture 2"/>
          <p:cNvPicPr>
            <a:picLocks noChangeAspect="1"/>
          </p:cNvPicPr>
          <p:nvPr/>
        </p:nvPicPr>
        <p:blipFill>
          <a:blip r:embed="rId11"/>
          <a:stretch>
            <a:fillRect/>
          </a:stretch>
        </p:blipFill>
        <p:spPr>
          <a:xfrm>
            <a:off x="11179704" y="5379460"/>
            <a:ext cx="1012296" cy="1478540"/>
          </a:xfrm>
          <a:prstGeom prst="rect">
            <a:avLst/>
          </a:prstGeom>
        </p:spPr>
      </p:pic>
    </p:spTree>
    <p:extLst>
      <p:ext uri="{BB962C8B-B14F-4D97-AF65-F5344CB8AC3E}">
        <p14:creationId xmlns:p14="http://schemas.microsoft.com/office/powerpoint/2010/main" val="1933919440"/>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End</a:t>
            </a:r>
          </a:p>
        </p:txBody>
      </p:sp>
      <p:pic>
        <p:nvPicPr>
          <p:cNvPr id="6" name="Picture Placeholder 5"/>
          <p:cNvPicPr>
            <a:picLocks noGrp="1" noChangeAspect="1"/>
          </p:cNvPicPr>
          <p:nvPr>
            <p:ph type="pic" idx="1"/>
          </p:nvPr>
        </p:nvPicPr>
        <p:blipFill>
          <a:blip r:embed="rId2"/>
          <a:srcRect t="21910" b="21910"/>
          <a:stretch>
            <a:fillRect/>
          </a:stretch>
        </p:blipFill>
        <p:spPr/>
      </p:pic>
      <p:sp>
        <p:nvSpPr>
          <p:cNvPr id="4" name="Text Placeholder 3"/>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75031044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Ways to Store Data in Azure</a:t>
            </a:r>
            <a:br>
              <a:rPr lang="en-US" dirty="0"/>
            </a:br>
            <a:r>
              <a:rPr lang="en-US" sz="2800" dirty="0"/>
              <a:t>(Non-Inclusive)</a:t>
            </a:r>
          </a:p>
        </p:txBody>
      </p:sp>
      <p:sp>
        <p:nvSpPr>
          <p:cNvPr id="3" name="Content Placeholder 2"/>
          <p:cNvSpPr>
            <a:spLocks noGrp="1"/>
          </p:cNvSpPr>
          <p:nvPr>
            <p:ph idx="1"/>
          </p:nvPr>
        </p:nvSpPr>
        <p:spPr>
          <a:xfrm>
            <a:off x="2272388" y="2622576"/>
            <a:ext cx="6162207" cy="3880773"/>
          </a:xfrm>
        </p:spPr>
        <p:txBody>
          <a:bodyPr>
            <a:normAutofit/>
          </a:bodyPr>
          <a:lstStyle/>
          <a:p>
            <a:pPr marL="0" indent="0" algn="ctr">
              <a:buNone/>
            </a:pPr>
            <a:r>
              <a:rPr lang="en-US" sz="2400" dirty="0"/>
              <a:t>Azure SQL</a:t>
            </a:r>
          </a:p>
          <a:p>
            <a:pPr marL="0" indent="0" algn="ctr">
              <a:buNone/>
            </a:pPr>
            <a:r>
              <a:rPr lang="en-US" sz="2400" dirty="0" err="1"/>
              <a:t>DocumentDb</a:t>
            </a:r>
            <a:r>
              <a:rPr lang="en-US" sz="2400" dirty="0"/>
              <a:t> (Cosmos)</a:t>
            </a:r>
          </a:p>
          <a:p>
            <a:pPr marL="0" indent="0" algn="ctr">
              <a:buNone/>
            </a:pPr>
            <a:r>
              <a:rPr lang="en-US" sz="2400" dirty="0"/>
              <a:t>Azure Table Service (Cosmos)</a:t>
            </a:r>
          </a:p>
          <a:p>
            <a:pPr marL="0" indent="0" algn="ctr">
              <a:buNone/>
            </a:pPr>
            <a:r>
              <a:rPr lang="en-US" sz="2400" dirty="0"/>
              <a:t>Azure </a:t>
            </a:r>
            <a:r>
              <a:rPr lang="en-US" sz="2400" dirty="0" err="1"/>
              <a:t>Redis</a:t>
            </a:r>
            <a:r>
              <a:rPr lang="en-US" sz="2400" dirty="0"/>
              <a:t> Cache</a:t>
            </a:r>
          </a:p>
          <a:p>
            <a:pPr marL="0" indent="0" algn="ctr">
              <a:buNone/>
            </a:pPr>
            <a:r>
              <a:rPr lang="en-US" sz="2400" dirty="0" err="1"/>
              <a:t>Hbase</a:t>
            </a:r>
            <a:endParaRPr lang="en-US" sz="2400" dirty="0"/>
          </a:p>
          <a:p>
            <a:pPr marL="0" indent="0" algn="ctr">
              <a:buNone/>
            </a:pPr>
            <a:r>
              <a:rPr lang="en-US" sz="2400" dirty="0"/>
              <a:t>Gremlin (Cosmos)</a:t>
            </a:r>
          </a:p>
        </p:txBody>
      </p:sp>
      <p:grpSp>
        <p:nvGrpSpPr>
          <p:cNvPr id="10" name="Group 9"/>
          <p:cNvGrpSpPr/>
          <p:nvPr/>
        </p:nvGrpSpPr>
        <p:grpSpPr>
          <a:xfrm>
            <a:off x="2829499" y="2483404"/>
            <a:ext cx="6972483" cy="524540"/>
            <a:chOff x="2688968" y="2494680"/>
            <a:chExt cx="6972483" cy="524540"/>
          </a:xfrm>
        </p:grpSpPr>
        <p:sp>
          <p:nvSpPr>
            <p:cNvPr id="5" name="Rectangle: Rounded Corners 4"/>
            <p:cNvSpPr/>
            <p:nvPr/>
          </p:nvSpPr>
          <p:spPr>
            <a:xfrm>
              <a:off x="2688968" y="2494680"/>
              <a:ext cx="5330455" cy="524540"/>
            </a:xfrm>
            <a:prstGeom prst="roundRect">
              <a:avLst/>
            </a:prstGeom>
            <a:solidFill>
              <a:schemeClr val="accent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8300483" y="2494680"/>
              <a:ext cx="1360968" cy="523220"/>
            </a:xfrm>
            <a:prstGeom prst="rect">
              <a:avLst/>
            </a:prstGeom>
            <a:noFill/>
          </p:spPr>
          <p:txBody>
            <a:bodyPr wrap="square" rtlCol="0">
              <a:spAutoFit/>
            </a:bodyPr>
            <a:lstStyle/>
            <a:p>
              <a:r>
                <a:rPr lang="en-US" sz="2800" dirty="0">
                  <a:solidFill>
                    <a:schemeClr val="accent1"/>
                  </a:solidFill>
                </a:rPr>
                <a:t>SQL</a:t>
              </a:r>
            </a:p>
          </p:txBody>
        </p:sp>
      </p:grpSp>
      <p:grpSp>
        <p:nvGrpSpPr>
          <p:cNvPr id="4" name="Group 3"/>
          <p:cNvGrpSpPr/>
          <p:nvPr/>
        </p:nvGrpSpPr>
        <p:grpSpPr>
          <a:xfrm>
            <a:off x="2829499" y="3017900"/>
            <a:ext cx="6943824" cy="2579298"/>
            <a:chOff x="2717627" y="3071004"/>
            <a:chExt cx="6943824" cy="2579298"/>
          </a:xfrm>
        </p:grpSpPr>
        <p:sp>
          <p:nvSpPr>
            <p:cNvPr id="6" name="Rectangle: Rounded Corners 5"/>
            <p:cNvSpPr/>
            <p:nvPr/>
          </p:nvSpPr>
          <p:spPr>
            <a:xfrm>
              <a:off x="2717627" y="3071004"/>
              <a:ext cx="5330454" cy="2579298"/>
            </a:xfrm>
            <a:prstGeom prst="roundRect">
              <a:avLst/>
            </a:prstGeom>
            <a:solidFill>
              <a:schemeClr val="accent3">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8300483" y="3946350"/>
              <a:ext cx="1360968" cy="523220"/>
            </a:xfrm>
            <a:prstGeom prst="rect">
              <a:avLst/>
            </a:prstGeom>
            <a:noFill/>
          </p:spPr>
          <p:txBody>
            <a:bodyPr wrap="square" rtlCol="0">
              <a:spAutoFit/>
            </a:bodyPr>
            <a:lstStyle/>
            <a:p>
              <a:r>
                <a:rPr lang="en-US" sz="2800" dirty="0">
                  <a:solidFill>
                    <a:schemeClr val="accent1"/>
                  </a:solidFill>
                </a:rPr>
                <a:t>NoSQL</a:t>
              </a:r>
            </a:p>
          </p:txBody>
        </p:sp>
      </p:grpSp>
    </p:spTree>
    <p:extLst>
      <p:ext uri="{BB962C8B-B14F-4D97-AF65-F5344CB8AC3E}">
        <p14:creationId xmlns:p14="http://schemas.microsoft.com/office/powerpoint/2010/main" val="15120737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81000" y="28575"/>
            <a:ext cx="11430000" cy="6800850"/>
          </a:xfrm>
          <a:prstGeom prst="rect">
            <a:avLst/>
          </a:prstGeom>
        </p:spPr>
      </p:pic>
    </p:spTree>
    <p:extLst>
      <p:ext uri="{BB962C8B-B14F-4D97-AF65-F5344CB8AC3E}">
        <p14:creationId xmlns:p14="http://schemas.microsoft.com/office/powerpoint/2010/main" val="280563316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505694" y="681987"/>
            <a:ext cx="6954054" cy="5472586"/>
          </a:xfrm>
          <a:prstGeom prst="rect">
            <a:avLst/>
          </a:prstGeom>
        </p:spPr>
      </p:pic>
    </p:spTree>
    <p:extLst>
      <p:ext uri="{BB962C8B-B14F-4D97-AF65-F5344CB8AC3E}">
        <p14:creationId xmlns:p14="http://schemas.microsoft.com/office/powerpoint/2010/main" val="258357898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p:cNvSpPr/>
          <p:nvPr/>
        </p:nvSpPr>
        <p:spPr>
          <a:xfrm>
            <a:off x="1222124" y="1881898"/>
            <a:ext cx="4118089" cy="466775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747241" y="2049137"/>
            <a:ext cx="1874849" cy="461665"/>
          </a:xfrm>
          <a:prstGeom prst="rect">
            <a:avLst/>
          </a:prstGeom>
          <a:noFill/>
        </p:spPr>
        <p:txBody>
          <a:bodyPr wrap="square" rtlCol="0">
            <a:spAutoFit/>
          </a:bodyPr>
          <a:lstStyle/>
          <a:p>
            <a:pPr algn="ctr"/>
            <a:r>
              <a:rPr lang="en-US" sz="2400" dirty="0">
                <a:solidFill>
                  <a:schemeClr val="accent2"/>
                </a:solidFill>
                <a:latin typeface="Arial Rounded MT Bold" panose="020F0704030504030204" pitchFamily="34" charset="0"/>
              </a:rPr>
              <a:t>SQL</a:t>
            </a:r>
          </a:p>
        </p:txBody>
      </p:sp>
      <p:grpSp>
        <p:nvGrpSpPr>
          <p:cNvPr id="22" name="Group 21"/>
          <p:cNvGrpSpPr/>
          <p:nvPr/>
        </p:nvGrpSpPr>
        <p:grpSpPr>
          <a:xfrm>
            <a:off x="6118311" y="1881898"/>
            <a:ext cx="4257196" cy="4667758"/>
            <a:chOff x="5368125" y="1697232"/>
            <a:chExt cx="4257196" cy="4927234"/>
          </a:xfrm>
        </p:grpSpPr>
        <p:sp>
          <p:nvSpPr>
            <p:cNvPr id="18" name="Rectangle: Rounded Corners 17"/>
            <p:cNvSpPr/>
            <p:nvPr/>
          </p:nvSpPr>
          <p:spPr>
            <a:xfrm>
              <a:off x="5507232" y="1697232"/>
              <a:ext cx="4118089" cy="4927234"/>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5368125" y="1909205"/>
              <a:ext cx="1874849" cy="487328"/>
            </a:xfrm>
            <a:prstGeom prst="rect">
              <a:avLst/>
            </a:prstGeom>
            <a:noFill/>
          </p:spPr>
          <p:txBody>
            <a:bodyPr wrap="square" rtlCol="0">
              <a:spAutoFit/>
            </a:bodyPr>
            <a:lstStyle/>
            <a:p>
              <a:pPr algn="ctr"/>
              <a:r>
                <a:rPr lang="en-US" sz="2400" dirty="0">
                  <a:solidFill>
                    <a:schemeClr val="accent2"/>
                  </a:solidFill>
                  <a:latin typeface="Arial Rounded MT Bold" panose="020F0704030504030204" pitchFamily="34" charset="0"/>
                </a:rPr>
                <a:t>NoSQL</a:t>
              </a:r>
            </a:p>
          </p:txBody>
        </p:sp>
      </p:grpSp>
      <p:sp>
        <p:nvSpPr>
          <p:cNvPr id="23" name="TextBox 22"/>
          <p:cNvSpPr txBox="1"/>
          <p:nvPr/>
        </p:nvSpPr>
        <p:spPr>
          <a:xfrm>
            <a:off x="1908277" y="2293374"/>
            <a:ext cx="1688691" cy="369332"/>
          </a:xfrm>
          <a:prstGeom prst="rect">
            <a:avLst/>
          </a:prstGeom>
          <a:noFill/>
        </p:spPr>
        <p:txBody>
          <a:bodyPr wrap="square" rtlCol="0">
            <a:spAutoFit/>
          </a:bodyPr>
          <a:lstStyle/>
          <a:p>
            <a:r>
              <a:rPr lang="en-US" dirty="0"/>
              <a:t>Relational</a:t>
            </a:r>
          </a:p>
        </p:txBody>
      </p:sp>
      <p:sp>
        <p:nvSpPr>
          <p:cNvPr id="24" name="TextBox 23"/>
          <p:cNvSpPr txBox="1"/>
          <p:nvPr/>
        </p:nvSpPr>
        <p:spPr>
          <a:xfrm>
            <a:off x="2584953" y="3072121"/>
            <a:ext cx="1743280" cy="369332"/>
          </a:xfrm>
          <a:prstGeom prst="rect">
            <a:avLst/>
          </a:prstGeom>
          <a:noFill/>
        </p:spPr>
        <p:txBody>
          <a:bodyPr wrap="square" rtlCol="0">
            <a:spAutoFit/>
          </a:bodyPr>
          <a:lstStyle/>
          <a:p>
            <a:r>
              <a:rPr lang="en-US" dirty="0"/>
              <a:t>Persistent</a:t>
            </a:r>
          </a:p>
        </p:txBody>
      </p:sp>
      <p:sp>
        <p:nvSpPr>
          <p:cNvPr id="25" name="TextBox 24"/>
          <p:cNvSpPr txBox="1"/>
          <p:nvPr/>
        </p:nvSpPr>
        <p:spPr>
          <a:xfrm>
            <a:off x="1815278" y="3927315"/>
            <a:ext cx="2677416" cy="369332"/>
          </a:xfrm>
          <a:prstGeom prst="rect">
            <a:avLst/>
          </a:prstGeom>
          <a:noFill/>
        </p:spPr>
        <p:txBody>
          <a:bodyPr wrap="square" rtlCol="0">
            <a:spAutoFit/>
          </a:bodyPr>
          <a:lstStyle/>
          <a:p>
            <a:r>
              <a:rPr lang="en-US" dirty="0"/>
              <a:t>Transactional</a:t>
            </a:r>
          </a:p>
        </p:txBody>
      </p:sp>
      <p:sp>
        <p:nvSpPr>
          <p:cNvPr id="26" name="TextBox 25"/>
          <p:cNvSpPr txBox="1"/>
          <p:nvPr/>
        </p:nvSpPr>
        <p:spPr>
          <a:xfrm>
            <a:off x="3558187" y="3629755"/>
            <a:ext cx="1868270" cy="369332"/>
          </a:xfrm>
          <a:prstGeom prst="rect">
            <a:avLst/>
          </a:prstGeom>
          <a:noFill/>
        </p:spPr>
        <p:txBody>
          <a:bodyPr wrap="square" rtlCol="0">
            <a:spAutoFit/>
          </a:bodyPr>
          <a:lstStyle/>
          <a:p>
            <a:r>
              <a:rPr lang="en-US" dirty="0"/>
              <a:t>Schema</a:t>
            </a:r>
          </a:p>
        </p:txBody>
      </p:sp>
      <p:sp>
        <p:nvSpPr>
          <p:cNvPr id="27" name="TextBox 26"/>
          <p:cNvSpPr txBox="1"/>
          <p:nvPr/>
        </p:nvSpPr>
        <p:spPr>
          <a:xfrm>
            <a:off x="1598190" y="5479822"/>
            <a:ext cx="2654390" cy="369332"/>
          </a:xfrm>
          <a:prstGeom prst="rect">
            <a:avLst/>
          </a:prstGeom>
          <a:noFill/>
        </p:spPr>
        <p:txBody>
          <a:bodyPr wrap="square" rtlCol="0">
            <a:spAutoFit/>
          </a:bodyPr>
          <a:lstStyle/>
          <a:p>
            <a:r>
              <a:rPr lang="en-US" dirty="0"/>
              <a:t>Data Integrity</a:t>
            </a:r>
          </a:p>
        </p:txBody>
      </p:sp>
      <p:sp>
        <p:nvSpPr>
          <p:cNvPr id="28" name="TextBox 27"/>
          <p:cNvSpPr txBox="1"/>
          <p:nvPr/>
        </p:nvSpPr>
        <p:spPr>
          <a:xfrm>
            <a:off x="7918976" y="2629934"/>
            <a:ext cx="1552506" cy="369332"/>
          </a:xfrm>
          <a:prstGeom prst="rect">
            <a:avLst/>
          </a:prstGeom>
          <a:noFill/>
        </p:spPr>
        <p:txBody>
          <a:bodyPr wrap="square" rtlCol="0">
            <a:spAutoFit/>
          </a:bodyPr>
          <a:lstStyle/>
          <a:p>
            <a:r>
              <a:rPr lang="en-US" dirty="0"/>
              <a:t>Schema-less</a:t>
            </a:r>
          </a:p>
        </p:txBody>
      </p:sp>
      <p:sp>
        <p:nvSpPr>
          <p:cNvPr id="29" name="TextBox 28"/>
          <p:cNvSpPr txBox="1"/>
          <p:nvPr/>
        </p:nvSpPr>
        <p:spPr>
          <a:xfrm>
            <a:off x="6871556" y="3223756"/>
            <a:ext cx="1047022" cy="369332"/>
          </a:xfrm>
          <a:prstGeom prst="rect">
            <a:avLst/>
          </a:prstGeom>
          <a:noFill/>
        </p:spPr>
        <p:txBody>
          <a:bodyPr wrap="square" rtlCol="0">
            <a:spAutoFit/>
          </a:bodyPr>
          <a:lstStyle/>
          <a:p>
            <a:r>
              <a:rPr lang="en-US" dirty="0"/>
              <a:t>Clusters</a:t>
            </a:r>
          </a:p>
        </p:txBody>
      </p:sp>
      <p:sp>
        <p:nvSpPr>
          <p:cNvPr id="30" name="TextBox 29"/>
          <p:cNvSpPr txBox="1"/>
          <p:nvPr/>
        </p:nvSpPr>
        <p:spPr>
          <a:xfrm>
            <a:off x="8628488" y="3722915"/>
            <a:ext cx="1278779" cy="374970"/>
          </a:xfrm>
          <a:prstGeom prst="rect">
            <a:avLst/>
          </a:prstGeom>
          <a:noFill/>
        </p:spPr>
        <p:txBody>
          <a:bodyPr wrap="square" rtlCol="0">
            <a:spAutoFit/>
          </a:bodyPr>
          <a:lstStyle/>
          <a:p>
            <a:r>
              <a:rPr lang="en-US" dirty="0"/>
              <a:t>Scalability</a:t>
            </a:r>
          </a:p>
        </p:txBody>
      </p:sp>
      <p:sp>
        <p:nvSpPr>
          <p:cNvPr id="31" name="TextBox 30"/>
          <p:cNvSpPr txBox="1"/>
          <p:nvPr/>
        </p:nvSpPr>
        <p:spPr>
          <a:xfrm>
            <a:off x="7324082" y="5807332"/>
            <a:ext cx="3190532" cy="369332"/>
          </a:xfrm>
          <a:prstGeom prst="rect">
            <a:avLst/>
          </a:prstGeom>
          <a:noFill/>
        </p:spPr>
        <p:txBody>
          <a:bodyPr wrap="square" rtlCol="0">
            <a:spAutoFit/>
          </a:bodyPr>
          <a:lstStyle/>
          <a:p>
            <a:r>
              <a:rPr lang="en-US" dirty="0"/>
              <a:t>Fast Data Access</a:t>
            </a:r>
          </a:p>
        </p:txBody>
      </p:sp>
      <p:pic>
        <p:nvPicPr>
          <p:cNvPr id="37" name="Picture 36"/>
          <p:cNvPicPr>
            <a:picLocks noChangeAspect="1"/>
          </p:cNvPicPr>
          <p:nvPr/>
        </p:nvPicPr>
        <p:blipFill>
          <a:blip r:embed="rId3"/>
          <a:stretch>
            <a:fillRect/>
          </a:stretch>
        </p:blipFill>
        <p:spPr>
          <a:xfrm>
            <a:off x="5065942" y="236526"/>
            <a:ext cx="1465747" cy="1675139"/>
          </a:xfrm>
          <a:prstGeom prst="rect">
            <a:avLst/>
          </a:prstGeom>
        </p:spPr>
      </p:pic>
      <p:sp>
        <p:nvSpPr>
          <p:cNvPr id="38" name="TextBox 37"/>
          <p:cNvSpPr txBox="1"/>
          <p:nvPr/>
        </p:nvSpPr>
        <p:spPr>
          <a:xfrm>
            <a:off x="8316462" y="4945101"/>
            <a:ext cx="2112335" cy="369332"/>
          </a:xfrm>
          <a:prstGeom prst="rect">
            <a:avLst/>
          </a:prstGeom>
          <a:noFill/>
        </p:spPr>
        <p:txBody>
          <a:bodyPr wrap="square" rtlCol="0">
            <a:spAutoFit/>
          </a:bodyPr>
          <a:lstStyle/>
          <a:p>
            <a:r>
              <a:rPr lang="en-US" dirty="0"/>
              <a:t>Partitions</a:t>
            </a:r>
          </a:p>
        </p:txBody>
      </p:sp>
      <p:sp>
        <p:nvSpPr>
          <p:cNvPr id="21" name="TextBox 20"/>
          <p:cNvSpPr txBox="1"/>
          <p:nvPr/>
        </p:nvSpPr>
        <p:spPr>
          <a:xfrm>
            <a:off x="2559551" y="4626107"/>
            <a:ext cx="2654390" cy="369332"/>
          </a:xfrm>
          <a:prstGeom prst="rect">
            <a:avLst/>
          </a:prstGeom>
          <a:noFill/>
        </p:spPr>
        <p:txBody>
          <a:bodyPr wrap="square" rtlCol="0">
            <a:spAutoFit/>
          </a:bodyPr>
          <a:lstStyle/>
          <a:p>
            <a:r>
              <a:rPr lang="en-US" dirty="0"/>
              <a:t>Concurrency</a:t>
            </a:r>
          </a:p>
        </p:txBody>
      </p:sp>
      <p:sp>
        <p:nvSpPr>
          <p:cNvPr id="32" name="TextBox 31"/>
          <p:cNvSpPr txBox="1"/>
          <p:nvPr/>
        </p:nvSpPr>
        <p:spPr>
          <a:xfrm>
            <a:off x="7416450" y="4215814"/>
            <a:ext cx="1278779" cy="374970"/>
          </a:xfrm>
          <a:prstGeom prst="rect">
            <a:avLst/>
          </a:prstGeom>
          <a:noFill/>
        </p:spPr>
        <p:txBody>
          <a:bodyPr wrap="square" rtlCol="0">
            <a:spAutoFit/>
          </a:bodyPr>
          <a:lstStyle/>
          <a:p>
            <a:r>
              <a:rPr lang="en-US" dirty="0" err="1"/>
              <a:t>Sharding</a:t>
            </a:r>
            <a:endParaRPr lang="en-US" dirty="0"/>
          </a:p>
        </p:txBody>
      </p:sp>
    </p:spTree>
    <p:extLst>
      <p:ext uri="{BB962C8B-B14F-4D97-AF65-F5344CB8AC3E}">
        <p14:creationId xmlns:p14="http://schemas.microsoft.com/office/powerpoint/2010/main" val="42901363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par>
                          <p:cTn id="41" fill="hold">
                            <p:stCondLst>
                              <p:cond delay="1500"/>
                            </p:stCondLst>
                            <p:childTnLst>
                              <p:par>
                                <p:cTn id="42" presetID="10" presetClass="entr" presetSubtype="0" fill="hold" grpId="0" nodeType="after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childTnLst>
                          </p:cTn>
                        </p:par>
                        <p:par>
                          <p:cTn id="45" fill="hold">
                            <p:stCondLst>
                              <p:cond delay="2000"/>
                            </p:stCondLst>
                            <p:childTnLst>
                              <p:par>
                                <p:cTn id="46" presetID="10" presetClass="entr" presetSubtype="0" fill="hold" grpId="0" nodeType="after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500"/>
                                        <p:tgtEl>
                                          <p:spTgt spid="32"/>
                                        </p:tgtEl>
                                      </p:cBhvr>
                                    </p:animEffect>
                                  </p:childTnLst>
                                </p:cTn>
                              </p:par>
                            </p:childTnLst>
                          </p:cTn>
                        </p:par>
                        <p:par>
                          <p:cTn id="49" fill="hold">
                            <p:stCondLst>
                              <p:cond delay="2500"/>
                            </p:stCondLst>
                            <p:childTnLst>
                              <p:par>
                                <p:cTn id="50" presetID="10" presetClass="entr" presetSubtype="0" fill="hold" grpId="0" nodeType="after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27" grpId="0"/>
      <p:bldP spid="28" grpId="0"/>
      <p:bldP spid="29" grpId="0"/>
      <p:bldP spid="30" grpId="0"/>
      <p:bldP spid="31" grpId="0"/>
      <p:bldP spid="38" grpId="0"/>
      <p:bldP spid="21" grpId="0"/>
      <p:bldP spid="3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163157" y="2045797"/>
            <a:ext cx="7766936" cy="1646302"/>
          </a:xfrm>
        </p:spPr>
        <p:txBody>
          <a:bodyPr>
            <a:normAutofit fontScale="90000"/>
          </a:bodyPr>
          <a:lstStyle/>
          <a:p>
            <a:pPr algn="ctr"/>
            <a:r>
              <a:rPr lang="en-US" dirty="0" err="1"/>
              <a:t>Sql</a:t>
            </a:r>
            <a:r>
              <a:rPr lang="en-US" dirty="0"/>
              <a:t> vs </a:t>
            </a:r>
            <a:r>
              <a:rPr lang="en-US" dirty="0" err="1"/>
              <a:t>NoSql</a:t>
            </a:r>
            <a:r>
              <a:rPr lang="en-US" dirty="0"/>
              <a:t> </a:t>
            </a:r>
            <a:br>
              <a:rPr lang="en-US" dirty="0"/>
            </a:br>
            <a:r>
              <a:rPr lang="en-US" dirty="0"/>
              <a:t>vs Excel Spreadsheets</a:t>
            </a:r>
          </a:p>
        </p:txBody>
      </p:sp>
      <p:pic>
        <p:nvPicPr>
          <p:cNvPr id="4" name="Content Placeholder 10"/>
          <p:cNvPicPr>
            <a:picLocks noChangeAspect="1"/>
          </p:cNvPicPr>
          <p:nvPr/>
        </p:nvPicPr>
        <p:blipFill>
          <a:blip r:embed="rId3"/>
          <a:stretch>
            <a:fillRect/>
          </a:stretch>
        </p:blipFill>
        <p:spPr>
          <a:xfrm>
            <a:off x="743756" y="4465017"/>
            <a:ext cx="8862246" cy="2259874"/>
          </a:xfrm>
          <a:prstGeom prst="rect">
            <a:avLst/>
          </a:prstGeom>
        </p:spPr>
      </p:pic>
    </p:spTree>
    <p:extLst>
      <p:ext uri="{BB962C8B-B14F-4D97-AF65-F5344CB8AC3E}">
        <p14:creationId xmlns:p14="http://schemas.microsoft.com/office/powerpoint/2010/main" val="60298094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4119880" y="4768296"/>
            <a:ext cx="598932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117335" y="5405009"/>
            <a:ext cx="5991865"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117335" y="6041195"/>
            <a:ext cx="5991865" cy="12101"/>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119880" y="4131583"/>
            <a:ext cx="598932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3"/>
          <a:stretch>
            <a:fillRect/>
          </a:stretch>
        </p:blipFill>
        <p:spPr>
          <a:xfrm>
            <a:off x="3681503" y="0"/>
            <a:ext cx="2811034" cy="1902590"/>
          </a:xfrm>
          <a:prstGeom prst="rect">
            <a:avLst/>
          </a:prstGeom>
        </p:spPr>
      </p:pic>
      <p:pic>
        <p:nvPicPr>
          <p:cNvPr id="26" name="Picture 25"/>
          <p:cNvPicPr>
            <a:picLocks noChangeAspect="1"/>
          </p:cNvPicPr>
          <p:nvPr/>
        </p:nvPicPr>
        <p:blipFill>
          <a:blip r:embed="rId4"/>
          <a:stretch>
            <a:fillRect/>
          </a:stretch>
        </p:blipFill>
        <p:spPr>
          <a:xfrm flipH="1">
            <a:off x="8060949" y="96787"/>
            <a:ext cx="1817116" cy="1709016"/>
          </a:xfrm>
          <a:prstGeom prst="rect">
            <a:avLst/>
          </a:prstGeom>
        </p:spPr>
      </p:pic>
      <p:pic>
        <p:nvPicPr>
          <p:cNvPr id="31" name="Picture 30"/>
          <p:cNvPicPr>
            <a:picLocks noChangeAspect="1"/>
          </p:cNvPicPr>
          <p:nvPr/>
        </p:nvPicPr>
        <p:blipFill>
          <a:blip r:embed="rId5"/>
          <a:stretch>
            <a:fillRect/>
          </a:stretch>
        </p:blipFill>
        <p:spPr>
          <a:xfrm>
            <a:off x="6647141" y="499068"/>
            <a:ext cx="629602" cy="598298"/>
          </a:xfrm>
          <a:prstGeom prst="rect">
            <a:avLst/>
          </a:prstGeom>
        </p:spPr>
      </p:pic>
      <p:grpSp>
        <p:nvGrpSpPr>
          <p:cNvPr id="8" name="Group 7"/>
          <p:cNvGrpSpPr/>
          <p:nvPr/>
        </p:nvGrpSpPr>
        <p:grpSpPr>
          <a:xfrm>
            <a:off x="660510" y="2661917"/>
            <a:ext cx="3020993" cy="3563944"/>
            <a:chOff x="787078" y="2639029"/>
            <a:chExt cx="3020993" cy="3563944"/>
          </a:xfrm>
        </p:grpSpPr>
        <p:sp>
          <p:nvSpPr>
            <p:cNvPr id="2" name="TextBox 1"/>
            <p:cNvSpPr txBox="1"/>
            <p:nvPr/>
          </p:nvSpPr>
          <p:spPr>
            <a:xfrm>
              <a:off x="787078" y="2639029"/>
              <a:ext cx="1759352" cy="369332"/>
            </a:xfrm>
            <a:prstGeom prst="rect">
              <a:avLst/>
            </a:prstGeom>
            <a:noFill/>
          </p:spPr>
          <p:txBody>
            <a:bodyPr wrap="square" rtlCol="0">
              <a:spAutoFit/>
            </a:bodyPr>
            <a:lstStyle/>
            <a:p>
              <a:r>
                <a:rPr lang="en-US" dirty="0"/>
                <a:t>Querying Data</a:t>
              </a:r>
            </a:p>
          </p:txBody>
        </p:sp>
        <p:sp>
          <p:nvSpPr>
            <p:cNvPr id="3" name="TextBox 2"/>
            <p:cNvSpPr txBox="1"/>
            <p:nvPr/>
          </p:nvSpPr>
          <p:spPr>
            <a:xfrm>
              <a:off x="787078" y="3275213"/>
              <a:ext cx="2291788" cy="381964"/>
            </a:xfrm>
            <a:prstGeom prst="rect">
              <a:avLst/>
            </a:prstGeom>
            <a:noFill/>
          </p:spPr>
          <p:txBody>
            <a:bodyPr wrap="square" rtlCol="0">
              <a:spAutoFit/>
            </a:bodyPr>
            <a:lstStyle/>
            <a:p>
              <a:r>
                <a:rPr lang="en-US" dirty="0"/>
                <a:t>Transactions</a:t>
              </a:r>
            </a:p>
          </p:txBody>
        </p:sp>
        <p:sp>
          <p:nvSpPr>
            <p:cNvPr id="4" name="TextBox 3"/>
            <p:cNvSpPr txBox="1"/>
            <p:nvPr/>
          </p:nvSpPr>
          <p:spPr>
            <a:xfrm>
              <a:off x="787078" y="3924029"/>
              <a:ext cx="2175289" cy="369332"/>
            </a:xfrm>
            <a:prstGeom prst="rect">
              <a:avLst/>
            </a:prstGeom>
            <a:noFill/>
          </p:spPr>
          <p:txBody>
            <a:bodyPr wrap="square" rtlCol="0">
              <a:spAutoFit/>
            </a:bodyPr>
            <a:lstStyle/>
            <a:p>
              <a:r>
                <a:rPr lang="en-US" dirty="0"/>
                <a:t>Scalability</a:t>
              </a:r>
            </a:p>
          </p:txBody>
        </p:sp>
        <p:sp>
          <p:nvSpPr>
            <p:cNvPr id="5" name="TextBox 4"/>
            <p:cNvSpPr txBox="1"/>
            <p:nvPr/>
          </p:nvSpPr>
          <p:spPr>
            <a:xfrm>
              <a:off x="787078" y="4560213"/>
              <a:ext cx="2997844" cy="370390"/>
            </a:xfrm>
            <a:prstGeom prst="rect">
              <a:avLst/>
            </a:prstGeom>
            <a:noFill/>
          </p:spPr>
          <p:txBody>
            <a:bodyPr wrap="square" rtlCol="0">
              <a:spAutoFit/>
            </a:bodyPr>
            <a:lstStyle/>
            <a:p>
              <a:r>
                <a:rPr lang="en-US" dirty="0"/>
                <a:t>Configuration/Management</a:t>
              </a:r>
            </a:p>
          </p:txBody>
        </p:sp>
        <p:sp>
          <p:nvSpPr>
            <p:cNvPr id="6" name="TextBox 5"/>
            <p:cNvSpPr txBox="1"/>
            <p:nvPr/>
          </p:nvSpPr>
          <p:spPr>
            <a:xfrm>
              <a:off x="787078" y="5197455"/>
              <a:ext cx="3020993" cy="369332"/>
            </a:xfrm>
            <a:prstGeom prst="rect">
              <a:avLst/>
            </a:prstGeom>
            <a:noFill/>
          </p:spPr>
          <p:txBody>
            <a:bodyPr wrap="square" rtlCol="0">
              <a:spAutoFit/>
            </a:bodyPr>
            <a:lstStyle/>
            <a:p>
              <a:r>
                <a:rPr lang="en-US" dirty="0"/>
                <a:t>Schema</a:t>
              </a:r>
            </a:p>
          </p:txBody>
        </p:sp>
        <p:sp>
          <p:nvSpPr>
            <p:cNvPr id="7" name="TextBox 6"/>
            <p:cNvSpPr txBox="1"/>
            <p:nvPr/>
          </p:nvSpPr>
          <p:spPr>
            <a:xfrm>
              <a:off x="787078" y="5833641"/>
              <a:ext cx="2742449" cy="369332"/>
            </a:xfrm>
            <a:prstGeom prst="rect">
              <a:avLst/>
            </a:prstGeom>
            <a:noFill/>
          </p:spPr>
          <p:txBody>
            <a:bodyPr wrap="square" rtlCol="0">
              <a:spAutoFit/>
            </a:bodyPr>
            <a:lstStyle/>
            <a:p>
              <a:r>
                <a:rPr lang="en-US" dirty="0"/>
                <a:t>Speed</a:t>
              </a:r>
            </a:p>
          </p:txBody>
        </p:sp>
      </p:grpSp>
      <p:cxnSp>
        <p:nvCxnSpPr>
          <p:cNvPr id="10" name="Straight Connector 9"/>
          <p:cNvCxnSpPr/>
          <p:nvPr/>
        </p:nvCxnSpPr>
        <p:spPr>
          <a:xfrm>
            <a:off x="5010820" y="2392375"/>
            <a:ext cx="0" cy="4130361"/>
          </a:xfrm>
          <a:prstGeom prst="line">
            <a:avLst/>
          </a:prstGeom>
          <a:ln w="19050">
            <a:solidFill>
              <a:schemeClr val="accent1">
                <a:lumMod val="50000"/>
              </a:schemeClr>
            </a:solidFill>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8969507" y="2392375"/>
            <a:ext cx="0" cy="4130361"/>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5"/>
          <a:stretch>
            <a:fillRect/>
          </a:stretch>
        </p:blipFill>
        <p:spPr>
          <a:xfrm>
            <a:off x="6647141" y="499068"/>
            <a:ext cx="629602" cy="598298"/>
          </a:xfrm>
          <a:prstGeom prst="rect">
            <a:avLst/>
          </a:prstGeom>
        </p:spPr>
      </p:pic>
      <p:pic>
        <p:nvPicPr>
          <p:cNvPr id="17" name="Picture 16"/>
          <p:cNvPicPr>
            <a:picLocks noChangeAspect="1"/>
          </p:cNvPicPr>
          <p:nvPr/>
        </p:nvPicPr>
        <p:blipFill>
          <a:blip r:embed="rId5"/>
          <a:stretch>
            <a:fillRect/>
          </a:stretch>
        </p:blipFill>
        <p:spPr>
          <a:xfrm>
            <a:off x="6647141" y="499068"/>
            <a:ext cx="629602" cy="598298"/>
          </a:xfrm>
          <a:prstGeom prst="rect">
            <a:avLst/>
          </a:prstGeom>
        </p:spPr>
      </p:pic>
      <p:pic>
        <p:nvPicPr>
          <p:cNvPr id="18" name="Picture 17"/>
          <p:cNvPicPr>
            <a:picLocks noChangeAspect="1"/>
          </p:cNvPicPr>
          <p:nvPr/>
        </p:nvPicPr>
        <p:blipFill>
          <a:blip r:embed="rId5"/>
          <a:stretch>
            <a:fillRect/>
          </a:stretch>
        </p:blipFill>
        <p:spPr>
          <a:xfrm>
            <a:off x="6647141" y="499068"/>
            <a:ext cx="629602" cy="598298"/>
          </a:xfrm>
          <a:prstGeom prst="rect">
            <a:avLst/>
          </a:prstGeom>
        </p:spPr>
      </p:pic>
      <p:pic>
        <p:nvPicPr>
          <p:cNvPr id="19" name="Picture 18"/>
          <p:cNvPicPr>
            <a:picLocks noChangeAspect="1"/>
          </p:cNvPicPr>
          <p:nvPr/>
        </p:nvPicPr>
        <p:blipFill>
          <a:blip r:embed="rId5"/>
          <a:stretch>
            <a:fillRect/>
          </a:stretch>
        </p:blipFill>
        <p:spPr>
          <a:xfrm>
            <a:off x="6647141" y="499068"/>
            <a:ext cx="629602" cy="598298"/>
          </a:xfrm>
          <a:prstGeom prst="rect">
            <a:avLst/>
          </a:prstGeom>
        </p:spPr>
      </p:pic>
      <p:pic>
        <p:nvPicPr>
          <p:cNvPr id="20" name="Picture 19"/>
          <p:cNvPicPr>
            <a:picLocks noChangeAspect="1"/>
          </p:cNvPicPr>
          <p:nvPr/>
        </p:nvPicPr>
        <p:blipFill>
          <a:blip r:embed="rId5"/>
          <a:stretch>
            <a:fillRect/>
          </a:stretch>
        </p:blipFill>
        <p:spPr>
          <a:xfrm>
            <a:off x="6647141" y="499068"/>
            <a:ext cx="629602" cy="598298"/>
          </a:xfrm>
          <a:prstGeom prst="rect">
            <a:avLst/>
          </a:prstGeom>
        </p:spPr>
      </p:pic>
      <p:pic>
        <p:nvPicPr>
          <p:cNvPr id="21" name="Picture 20"/>
          <p:cNvPicPr>
            <a:picLocks noChangeAspect="1"/>
          </p:cNvPicPr>
          <p:nvPr/>
        </p:nvPicPr>
        <p:blipFill>
          <a:blip r:embed="rId5"/>
          <a:stretch>
            <a:fillRect/>
          </a:stretch>
        </p:blipFill>
        <p:spPr>
          <a:xfrm>
            <a:off x="6647141" y="499068"/>
            <a:ext cx="629602" cy="598298"/>
          </a:xfrm>
          <a:prstGeom prst="rect">
            <a:avLst/>
          </a:prstGeom>
        </p:spPr>
      </p:pic>
      <p:cxnSp>
        <p:nvCxnSpPr>
          <p:cNvPr id="14" name="Straight Connector 13"/>
          <p:cNvCxnSpPr/>
          <p:nvPr/>
        </p:nvCxnSpPr>
        <p:spPr>
          <a:xfrm>
            <a:off x="4119880" y="2846583"/>
            <a:ext cx="598932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119880" y="3489083"/>
            <a:ext cx="598932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5"/>
          <a:stretch>
            <a:fillRect/>
          </a:stretch>
        </p:blipFill>
        <p:spPr>
          <a:xfrm>
            <a:off x="6647141" y="499068"/>
            <a:ext cx="629602" cy="598298"/>
          </a:xfrm>
          <a:prstGeom prst="rect">
            <a:avLst/>
          </a:prstGeom>
        </p:spPr>
      </p:pic>
      <p:pic>
        <p:nvPicPr>
          <p:cNvPr id="37" name="Picture 36"/>
          <p:cNvPicPr>
            <a:picLocks noChangeAspect="1"/>
          </p:cNvPicPr>
          <p:nvPr/>
        </p:nvPicPr>
        <p:blipFill>
          <a:blip r:embed="rId5"/>
          <a:stretch>
            <a:fillRect/>
          </a:stretch>
        </p:blipFill>
        <p:spPr>
          <a:xfrm>
            <a:off x="6647141" y="499068"/>
            <a:ext cx="629602" cy="598298"/>
          </a:xfrm>
          <a:prstGeom prst="rect">
            <a:avLst/>
          </a:prstGeom>
        </p:spPr>
      </p:pic>
      <p:sp>
        <p:nvSpPr>
          <p:cNvPr id="29" name="TextBox 28"/>
          <p:cNvSpPr txBox="1"/>
          <p:nvPr/>
        </p:nvSpPr>
        <p:spPr>
          <a:xfrm>
            <a:off x="4073395" y="1805803"/>
            <a:ext cx="1874849" cy="461665"/>
          </a:xfrm>
          <a:prstGeom prst="rect">
            <a:avLst/>
          </a:prstGeom>
          <a:noFill/>
        </p:spPr>
        <p:txBody>
          <a:bodyPr wrap="square" rtlCol="0">
            <a:spAutoFit/>
          </a:bodyPr>
          <a:lstStyle/>
          <a:p>
            <a:pPr algn="ctr"/>
            <a:r>
              <a:rPr lang="en-US" sz="2400" dirty="0">
                <a:solidFill>
                  <a:schemeClr val="accent2"/>
                </a:solidFill>
                <a:latin typeface="Arial Rounded MT Bold" panose="020F0704030504030204" pitchFamily="34" charset="0"/>
              </a:rPr>
              <a:t>SQL</a:t>
            </a:r>
          </a:p>
        </p:txBody>
      </p:sp>
      <p:sp>
        <p:nvSpPr>
          <p:cNvPr id="32" name="TextBox 31"/>
          <p:cNvSpPr txBox="1"/>
          <p:nvPr/>
        </p:nvSpPr>
        <p:spPr>
          <a:xfrm>
            <a:off x="8032082" y="1682089"/>
            <a:ext cx="1874849" cy="461665"/>
          </a:xfrm>
          <a:prstGeom prst="rect">
            <a:avLst/>
          </a:prstGeom>
          <a:noFill/>
        </p:spPr>
        <p:txBody>
          <a:bodyPr wrap="square" rtlCol="0">
            <a:spAutoFit/>
          </a:bodyPr>
          <a:lstStyle/>
          <a:p>
            <a:pPr algn="ctr"/>
            <a:r>
              <a:rPr lang="en-US" sz="2400" dirty="0">
                <a:solidFill>
                  <a:schemeClr val="accent2"/>
                </a:solidFill>
                <a:latin typeface="Arial Rounded MT Bold" panose="020F0704030504030204" pitchFamily="34" charset="0"/>
              </a:rPr>
              <a:t>NoSQL</a:t>
            </a:r>
          </a:p>
        </p:txBody>
      </p:sp>
      <p:pic>
        <p:nvPicPr>
          <p:cNvPr id="34" name="Picture 33"/>
          <p:cNvPicPr>
            <a:picLocks noChangeAspect="1"/>
          </p:cNvPicPr>
          <p:nvPr/>
        </p:nvPicPr>
        <p:blipFill>
          <a:blip r:embed="rId5"/>
          <a:stretch>
            <a:fillRect/>
          </a:stretch>
        </p:blipFill>
        <p:spPr>
          <a:xfrm>
            <a:off x="8654705" y="5057994"/>
            <a:ext cx="629602" cy="598298"/>
          </a:xfrm>
          <a:prstGeom prst="rect">
            <a:avLst/>
          </a:prstGeom>
        </p:spPr>
      </p:pic>
      <p:pic>
        <p:nvPicPr>
          <p:cNvPr id="15" name="Picture 14"/>
          <p:cNvPicPr>
            <a:picLocks noChangeAspect="1"/>
          </p:cNvPicPr>
          <p:nvPr/>
        </p:nvPicPr>
        <p:blipFill>
          <a:blip r:embed="rId6"/>
          <a:stretch>
            <a:fillRect/>
          </a:stretch>
        </p:blipFill>
        <p:spPr>
          <a:xfrm>
            <a:off x="2955540" y="467462"/>
            <a:ext cx="1164833" cy="1164833"/>
          </a:xfrm>
          <a:prstGeom prst="rect">
            <a:avLst/>
          </a:prstGeom>
        </p:spPr>
      </p:pic>
      <p:pic>
        <p:nvPicPr>
          <p:cNvPr id="36" name="Picture 35"/>
          <p:cNvPicPr>
            <a:picLocks noChangeAspect="1"/>
          </p:cNvPicPr>
          <p:nvPr/>
        </p:nvPicPr>
        <p:blipFill>
          <a:blip r:embed="rId6"/>
          <a:stretch>
            <a:fillRect/>
          </a:stretch>
        </p:blipFill>
        <p:spPr>
          <a:xfrm>
            <a:off x="9722496" y="517256"/>
            <a:ext cx="1164833" cy="1164833"/>
          </a:xfrm>
          <a:prstGeom prst="rect">
            <a:avLst/>
          </a:prstGeom>
        </p:spPr>
      </p:pic>
    </p:spTree>
    <p:extLst>
      <p:ext uri="{BB962C8B-B14F-4D97-AF65-F5344CB8AC3E}">
        <p14:creationId xmlns:p14="http://schemas.microsoft.com/office/powerpoint/2010/main" val="38939504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13 -0.00139 L -0.0013 -0.00115 C -0.00091 0.0176 -0.00078 0.03681 -0.00026 0.05602 C -3.54167E-6 0.06297 0.00092 0.06482 0.00183 0.07084 C 0.00222 0.07315 0.00235 0.0757 0.00287 0.07824 C 0.00339 0.0801 0.00443 0.08172 0.00495 0.0838 C 0.00612 0.08797 0.00651 0.09422 0.00703 0.09861 C 0.01029 0.1213 0.00534 0.07917 0.00912 0.11343 C 0.01068 0.15255 0.01081 0.1419 0.00912 0.19491 C 0.00899 0.19861 0.00834 0.20209 0.00808 0.20602 C 0.00795 0.20857 0.00703 0.22686 0.00599 0.23195 C 0.0056 0.23403 0.00469 0.23565 0.00391 0.2375 C 0.00326 0.24236 0.00313 0.24676 0.00078 0.25047 C -0.00104 0.25324 -0.00547 0.25787 -0.00547 0.25811 C -0.00612 0.25973 -0.00651 0.26181 -0.00755 0.26343 C -0.00859 0.26482 -0.01562 0.2669 -0.01588 0.26713 C -0.02408 0.26968 -0.02226 0.26875 -0.03255 0.27084 C -0.03567 0.2713 -0.0388 0.27176 -0.04192 0.27269 C -0.04713 0.27408 -0.05221 0.27686 -0.05755 0.27824 L -0.06588 0.2801 C -0.06823 0.28056 -0.0707 0.28125 -0.07317 0.28195 L -0.09192 0.28565 C -0.09987 0.2875 -0.10781 0.29005 -0.11588 0.29121 C -0.12031 0.29167 -0.12487 0.29213 -0.12942 0.29306 C -0.13489 0.29399 -0.14049 0.29584 -0.14609 0.29676 C -0.1582 0.29861 -0.15403 0.29537 -0.1595 0.30047 " pathEditMode="relative" rAng="0" ptsTypes="AAAAAAAAAAAAAAAAAAAAAAAAAA">
                                      <p:cBhvr>
                                        <p:cTn id="6" dur="2000" fill="hold"/>
                                        <p:tgtEl>
                                          <p:spTgt spid="37"/>
                                        </p:tgtEl>
                                        <p:attrNameLst>
                                          <p:attrName>ppt_x</p:attrName>
                                          <p:attrName>ppt_y</p:attrName>
                                        </p:attrNameLst>
                                      </p:cBhvr>
                                      <p:rCtr x="-7331" y="15093"/>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0221 0.00047 L -0.00221 0.0007 C -0.0026 0.02084 -0.00273 0.04121 -0.00325 0.06158 C -0.00338 0.06574 -0.00416 0.07014 -0.00429 0.07454 C -0.0052 0.08982 -0.00573 0.10533 -0.00638 0.12084 C -0.00677 0.14908 -0.0069 0.17755 -0.00742 0.20602 C -0.00755 0.20903 -0.0082 0.21204 -0.00846 0.21528 C -0.00924 0.22385 -0.00937 0.23264 -0.01054 0.24121 L -0.01263 0.25602 C -0.01302 0.25834 -0.01315 0.26088 -0.01367 0.26343 C -0.01666 0.27616 -0.01523 0.26945 -0.01783 0.2838 L -0.01888 0.28936 C -0.01927 0.29121 -0.01966 0.29283 -0.01992 0.29491 C -0.02031 0.29723 -0.02018 0.30024 -0.02096 0.30232 C -0.02174 0.30371 -0.02304 0.30348 -0.02408 0.30417 C -0.02526 0.31019 -0.02526 0.31065 -0.02721 0.31713 C -0.02786 0.31899 -0.02851 0.32107 -0.02929 0.32269 C -0.0302 0.32408 -0.03138 0.325 -0.03242 0.32639 C -0.03281 0.32871 -0.03294 0.33149 -0.03346 0.33357 C -0.03463 0.33774 -0.03685 0.34051 -0.03763 0.34491 C -0.03802 0.34676 -0.03802 0.34908 -0.03867 0.35047 C -0.03945 0.35162 -0.04075 0.35162 -0.04179 0.35232 L -0.04388 0.36343 C -0.04466 0.3669 -0.04518 0.37176 -0.047 0.37454 C -0.04791 0.3757 -0.04908 0.3757 -0.05013 0.37639 C -0.05052 0.37824 -0.05052 0.38056 -0.05117 0.38195 C -0.05195 0.38311 -0.05338 0.38287 -0.05429 0.3838 C -0.05573 0.38473 -0.05703 0.38635 -0.05846 0.3875 C -0.06054 0.38889 -0.06289 0.38889 -0.06471 0.39121 C -0.06575 0.39236 -0.06679 0.39399 -0.06797 0.39491 C -0.07187 0.39746 -0.0858 0.39838 -0.08658 0.39861 C -0.10885 0.39792 -0.13112 0.39838 -0.15325 0.39676 C -0.15455 0.39653 -0.1556 0.39468 -0.15638 0.39306 C -0.15716 0.39144 -0.15742 0.3875 -0.15742 0.38774 " pathEditMode="relative" rAng="0" ptsTypes="AAAAAAAAAAAAAAAAAAAAAAAAAAAAAAAAAA">
                                      <p:cBhvr>
                                        <p:cTn id="10" dur="2000" fill="hold"/>
                                        <p:tgtEl>
                                          <p:spTgt spid="35"/>
                                        </p:tgtEl>
                                        <p:attrNameLst>
                                          <p:attrName>ppt_x</p:attrName>
                                          <p:attrName>ppt_y</p:attrName>
                                        </p:attrNameLst>
                                      </p:cBhvr>
                                      <p:rCtr x="-7760" y="19907"/>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00013 -0.00324 L -0.00013 -0.00301 C -0.00091 0.00232 -0.00156 0.00787 -0.00221 0.01343 C -0.00416 0.02639 -0.00312 0.00926 -0.00429 0.03195 C -0.00612 0.0632 -0.00481 0.05116 -0.00638 0.08565 C -0.00664 0.08982 -0.00716 0.09422 -0.00742 0.09861 C -0.00781 0.10348 -0.00807 0.10834 -0.00846 0.11343 C -0.00911 0.11829 -0.01002 0.12315 -0.01054 0.12824 C -0.01106 0.13311 -0.01132 0.13797 -0.01158 0.14306 C -0.01354 0.17223 -0.01198 0.14908 -0.01367 0.18936 C -0.01406 0.19537 -0.01445 0.20162 -0.01471 0.20787 C -0.01445 0.23797 -0.01432 0.26806 -0.01367 0.29838 C -0.01367 0.3007 -0.0125 0.31829 -0.01158 0.32269 C -0.01119 0.32524 -0.01015 0.32732 -0.0095 0.3301 C -0.00729 0.34051 -0.01002 0.33588 -0.00638 0.34838 C -0.00573 0.3507 -0.00494 0.35348 -0.00429 0.35602 C -0.0039 0.35764 -0.00403 0.35996 -0.00325 0.36158 C -0.00247 0.3632 -0.00117 0.36389 -0.00013 0.36528 C 0.00144 0.37639 0.00039 0.37014 0.003 0.3838 C 0.00378 0.3882 0.00404 0.39121 0.00612 0.39491 C 0.0069 0.3963 0.00821 0.39723 0.00925 0.39861 C 0.00951 0.40047 0.00951 0.40278 0.01029 0.40417 C 0.01198 0.40718 0.01654 0.41158 0.01654 0.41181 C 0.0168 0.41343 0.0168 0.41551 0.01758 0.41713 C 0.01849 0.41922 0.02383 0.42361 0.02487 0.42454 C 0.02552 0.42639 0.02605 0.42848 0.02696 0.4301 C 0.02917 0.43403 0.0323 0.43704 0.03529 0.43936 C 0.0362 0.44005 0.03737 0.44051 0.03842 0.44121 C 0.03907 0.44306 0.03946 0.44514 0.0405 0.44676 C 0.04128 0.44792 0.04245 0.44792 0.04362 0.44861 C 0.04636 0.44977 0.04909 0.45093 0.05196 0.45232 C 0.05326 0.45278 0.05469 0.45324 0.05612 0.45417 C 0.06927 0.46181 0.04818 0.44885 0.06237 0.45973 C 0.06368 0.46065 0.06511 0.46088 0.06654 0.46158 C 0.07761 0.46598 0.07201 0.46204 0.09154 0.46713 C 0.10951 0.47153 0.10118 0.46991 0.11654 0.47269 C 0.11888 0.47385 0.12123 0.4757 0.12383 0.47639 C 0.12969 0.47778 0.16133 0.47986 0.16342 0.4801 C 0.16446 0.48125 0.16602 0.48172 0.16654 0.4838 C 0.16693 0.48542 0.16628 0.48797 0.1655 0.48936 L 0.16446 0.4875 " pathEditMode="relative" rAng="0" ptsTypes="AAAAAAAAAAAAAAAAAAAAAAAAAAAAAAAAAAAAAAAAA">
                                      <p:cBhvr>
                                        <p:cTn id="14" dur="2000" fill="hold"/>
                                        <p:tgtEl>
                                          <p:spTgt spid="21"/>
                                        </p:tgtEl>
                                        <p:attrNameLst>
                                          <p:attrName>ppt_x</p:attrName>
                                          <p:attrName>ppt_y</p:attrName>
                                        </p:attrNameLst>
                                      </p:cBhvr>
                                      <p:rCtr x="7604" y="24630"/>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00013 0.00047 L -0.00013 0.0007 C 0.00052 0.00602 0.00118 0.01158 0.00196 0.01713 C 0.00222 0.01899 0.00287 0.02061 0.003 0.02269 C 0.00365 0.10278 0.00339 0.18311 0.00404 0.26343 C 0.00404 0.27269 0.00456 0.28195 0.00508 0.29121 C 0.0056 0.30047 0.00651 0.30949 0.00717 0.31875 C 0.01172 0.39352 0.0056 0.30556 0.00925 0.35394 C 0.00977 0.36111 0.01029 0.37269 0.01133 0.3801 C 0.01146 0.38172 0.01198 0.38357 0.01237 0.38565 C 0.01276 0.38797 0.01276 0.39051 0.01342 0.39306 C 0.01381 0.39491 0.01498 0.39653 0.0155 0.39861 C 0.01628 0.40209 0.0168 0.40602 0.01758 0.40973 C 0.01784 0.41158 0.01823 0.4132 0.01862 0.41528 C 0.01888 0.4176 0.01914 0.42014 0.01967 0.42269 C 0.02019 0.42639 0.02175 0.4338 0.02175 0.43403 C 0.02422 0.46922 0.02175 0.42709 0.02175 0.49491 C 0.02175 0.52338 0.01862 0.51783 0.02592 0.52639 C 0.02657 0.5301 0.02709 0.53473 0.02904 0.5375 C 0.03021 0.53912 0.03177 0.53982 0.03321 0.54098 C 0.03386 0.54283 0.03438 0.54514 0.03529 0.54676 C 0.03815 0.55186 0.03802 0.54908 0.04154 0.55232 C 0.04258 0.55324 0.04349 0.55486 0.04467 0.55602 C 0.04558 0.55672 0.04675 0.55695 0.04779 0.55764 C 0.04883 0.5588 0.04974 0.56065 0.05092 0.56135 C 0.05534 0.56505 0.05703 0.56482 0.06133 0.56713 C 0.06237 0.5676 0.06328 0.56852 0.06446 0.56899 C 0.06849 0.57037 0.07279 0.57107 0.07696 0.57269 C 0.09076 0.57755 0.08373 0.5757 0.09779 0.57801 L 0.16237 0.57454 C 0.16381 0.57431 0.16524 0.57524 0.16654 0.57616 C 0.16706 0.57686 0.16511 0.57616 0.16446 0.57616 " pathEditMode="relative" rAng="0" ptsTypes="AAAAAAAAAAAAAAAAAAAAAAAAAAAAAAAA">
                                      <p:cBhvr>
                                        <p:cTn id="18" dur="2000" fill="hold"/>
                                        <p:tgtEl>
                                          <p:spTgt spid="20"/>
                                        </p:tgtEl>
                                        <p:attrNameLst>
                                          <p:attrName>ppt_x</p:attrName>
                                          <p:attrName>ppt_y</p:attrName>
                                        </p:attrNameLst>
                                      </p:cBhvr>
                                      <p:rCtr x="8333" y="28866"/>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nodeType="clickEffect">
                                  <p:stCondLst>
                                    <p:cond delay="0"/>
                                  </p:stCondLst>
                                  <p:childTnLst>
                                    <p:animMotion origin="layout" path="M -0.00026 -0.00532 L -0.00026 -0.00532 C -0.00195 -0.00092 -0.00377 0.00348 -0.00507 0.00834 C -0.00989 0.02524 -0.00481 0.01227 -0.00807 0.02755 C -0.00846 0.0294 -0.00937 0.03102 -0.01002 0.03264 C -0.01028 0.03496 -0.0108 0.03727 -0.01093 0.03959 C -0.01341 0.07547 -0.01106 0.09491 -0.01002 0.1382 C -0.01028 0.15625 -0.01041 0.17408 -0.01093 0.1919 C -0.01132 0.20301 -0.01289 0.21389 -0.01289 0.22477 C -0.01315 0.25024 -0.01224 0.2757 -0.01198 0.30093 C -0.01158 0.36783 -0.01158 0.43496 -0.01093 0.50186 C -0.0108 0.52408 -0.01028 0.53658 -0.00807 0.55718 C -0.00781 0.55903 -0.00729 0.56065 -0.00703 0.5625 C -0.00664 0.56528 -0.0069 0.56852 -0.00612 0.57107 C -0.0056 0.57292 -0.00416 0.57338 -0.00325 0.57454 C -0.00286 0.57616 -0.00286 0.57824 -0.00221 0.57963 C -0.00065 0.58334 0.00456 0.59236 0.00756 0.59537 C 0.01172 0.59954 0.01185 0.59329 0.01628 0.60394 C 0.01732 0.60625 0.01797 0.60903 0.01927 0.61088 C 0.02006 0.61204 0.02123 0.61181 0.02214 0.61274 C 0.02318 0.61366 0.02396 0.61505 0.025 0.61598 C 0.02592 0.6169 0.02709 0.6169 0.028 0.61783 C 0.02904 0.61875 0.02982 0.62037 0.03086 0.6213 C 0.03373 0.62338 0.03672 0.62477 0.03972 0.62639 C 0.04063 0.62709 0.04154 0.62801 0.04258 0.62824 C 0.06302 0.63125 0.05039 0.62963 0.0806 0.63172 L 0.08933 0.64213 C 0.09128 0.64445 0.09297 0.64769 0.09519 0.64908 C 0.09779 0.65047 0.10248 0.65278 0.10495 0.65602 C 0.1069 0.65834 0.1086 0.66274 0.10977 0.66621 C 0.11055 0.66852 0.11094 0.67107 0.11172 0.67315 C 0.1125 0.67524 0.11368 0.67662 0.11472 0.67848 C 0.11498 0.6801 0.11563 0.68172 0.11563 0.68357 C 0.11563 0.69468 0.11641 0.70602 0.11472 0.71644 C 0.11394 0.72037 0.11042 0.72037 0.10886 0.72338 C 0.09688 0.74445 0.1073 0.72848 0.06797 0.73033 L 0.03477 0.73218 C 0.03086 0.73264 0.02696 0.73357 0.02305 0.7338 C 0.01407 0.73473 0.00495 0.73449 -0.00416 0.73565 C -0.01002 0.73611 -0.01588 0.73797 -0.02174 0.73912 C -0.03294 0.73797 -0.03737 0.7382 -0.047 0.73565 C -0.04869 0.73519 -0.05026 0.73473 -0.05195 0.7338 C -0.05481 0.73241 -0.05768 0.73033 -0.06067 0.72871 C -0.07044 0.72338 -0.05755 0.73334 -0.0763 0.71991 C -0.07786 0.71875 -0.07955 0.71783 -0.08112 0.71644 C -0.08242 0.71551 -0.08359 0.71389 -0.08502 0.71297 C -0.08828 0.71111 -0.08984 0.71227 -0.09283 0.70949 C -0.09453 0.70811 -0.09596 0.70579 -0.09765 0.7044 C -0.09856 0.70348 -0.09961 0.70348 -0.10065 0.70255 C -0.10234 0.70116 -0.10377 0.69908 -0.10547 0.69746 C -0.10638 0.69653 -0.10742 0.69653 -0.10833 0.69584 C -0.11679 0.68936 -0.10833 0.69468 -0.11523 0.69051 C -0.11679 0.6882 -0.11836 0.68588 -0.12005 0.68357 C -0.12096 0.68241 -0.12213 0.68172 -0.12304 0.6801 C -0.12942 0.66852 -0.12005 0.68079 -0.12786 0.67153 C -0.13268 0.65857 -0.12643 0.67454 -0.13268 0.66111 C -0.13645 0.65301 -0.13268 0.65834 -0.13763 0.6507 C -0.1388 0.64885 -0.14023 0.64746 -0.14153 0.64561 C -0.14257 0.64399 -0.14323 0.64144 -0.1444 0.64028 C -0.14648 0.63843 -0.14895 0.63797 -0.15117 0.63681 C -0.15221 0.63565 -0.15312 0.63426 -0.15416 0.63334 C -0.16054 0.62778 -0.1707 0.63426 -0.17552 0.63519 C -0.17044 0.64908 -0.17721 0.63218 -0.1707 0.64375 C -0.16992 0.64537 -0.16966 0.64769 -0.16875 0.64908 C -0.16797 0.65024 -0.16679 0.64977 -0.16588 0.6507 C -0.1638 0.65278 -0.16002 0.65764 -0.16002 0.65764 C -0.15937 0.65996 -0.1582 0.66204 -0.15807 0.66459 C -0.15729 0.6757 -0.15872 0.67199 -0.16002 0.66968 " pathEditMode="relative" ptsTypes="AAAAAAAAAAAAAAAAAAAAAAAAAAAAAAAAAAAAAAAAAAAAAAAAAAAAAAAAAAAAAAAAAAAA">
                                      <p:cBhvr>
                                        <p:cTn id="22" dur="3000" fill="hold"/>
                                        <p:tgtEl>
                                          <p:spTgt spid="19"/>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nodeType="clickEffect">
                                  <p:stCondLst>
                                    <p:cond delay="0"/>
                                  </p:stCondLst>
                                  <p:childTnLst>
                                    <p:animMotion origin="layout" path="M -0.00221 -0.00139 L -0.00221 -0.00115 C -0.00156 0.00394 -0.00117 0.00973 -0.00013 0.01505 C 0.00026 0.01736 0.00196 0.01852 0.00196 0.02061 C 0.00222 0.04167 0.00144 0.06274 0.00092 0.08357 C 0.00078 0.08681 0.00013 0.08982 -0.00013 0.09283 C -0.00065 0.09908 -0.00065 0.10533 -0.00117 0.11135 C -0.00208 0.1213 -0.00325 0.13125 -0.00429 0.14098 C -0.00468 0.14468 -0.00468 0.14861 -0.00533 0.15209 C -0.01015 0.17801 -0.00885 0.16667 -0.01054 0.18542 C -0.01093 0.19352 -0.01106 0.20162 -0.01158 0.20949 C -0.01172 0.21158 -0.01237 0.2132 -0.01263 0.21505 C -0.0138 0.22385 -0.01471 0.23241 -0.01575 0.24098 C -0.01601 0.24352 -0.0164 0.24607 -0.01679 0.24838 C -0.01718 0.25649 -0.01757 0.26459 -0.01783 0.27246 C -0.01914 0.30486 -0.01705 0.2926 -0.01992 0.30764 C -0.02369 0.40764 -0.02174 0.34491 -0.01992 0.55949 C -0.01992 0.56806 -0.01927 0.57686 -0.01888 0.58519 C -0.01823 0.59977 -0.01823 0.60139 -0.01679 0.6132 C -0.01653 0.61551 -0.01627 0.61829 -0.01575 0.62061 C -0.01523 0.62385 -0.01419 0.62662 -0.01367 0.62963 C -0.01289 0.63473 -0.0125 0.63982 -0.01158 0.64468 C -0.00807 0.6632 -0.01341 0.63449 -0.0095 0.65764 C -0.00794 0.6669 -0.00651 0.67199 -0.00533 0.68172 C -0.00481 0.68611 -0.00468 0.69051 -0.00429 0.69445 C -0.00299 0.70834 -0.00377 0.69954 -0.00221 0.70926 C -0.00143 0.71412 -0.00143 0.71899 0.00092 0.72246 C 0.0017 0.72338 0.003 0.72338 0.00404 0.72408 C 0.00508 0.72524 0.00599 0.72709 0.00717 0.72778 C 0.00808 0.72894 0.00925 0.72894 0.01029 0.72986 C 0.01133 0.73079 0.01224 0.73264 0.01342 0.73357 C 0.01472 0.73449 0.01615 0.73449 0.01758 0.73519 C 0.01967 0.73658 0.02175 0.73797 0.02383 0.73889 C 0.02487 0.73982 0.02592 0.74051 0.02696 0.74098 C 0.03034 0.74236 0.03412 0.74236 0.03737 0.74468 C 0.04805 0.75232 0.03659 0.74491 0.053 0.75209 C 0.0543 0.75278 0.05573 0.75348 0.05717 0.75371 C 0.06355 0.75579 0.07683 0.75741 0.08217 0.75764 C 0.09427 0.75834 0.10638 0.75903 0.11862 0.75949 L 0.13308 0.7632 C 0.1349 0.76343 0.13659 0.76459 0.13828 0.76505 C 0.14883 0.76713 0.15769 0.76713 0.16849 0.76875 C 0.16993 0.76899 0.16576 0.76875 0.16433 0.76875 " pathEditMode="relative" rAng="0" ptsTypes="AAAAAAAAAAAAAAAAAAAAAAAAAAAAAAAAAAAAAAAAAAA">
                                      <p:cBhvr>
                                        <p:cTn id="30" dur="2000" fill="hold"/>
                                        <p:tgtEl>
                                          <p:spTgt spid="18"/>
                                        </p:tgtEl>
                                        <p:attrNameLst>
                                          <p:attrName>ppt_x</p:attrName>
                                          <p:attrName>ppt_y</p:attrName>
                                        </p:attrNameLst>
                                      </p:cBhvr>
                                      <p:rCtr x="7552" y="38495"/>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514949"/>
      </a:dk2>
      <a:lt2>
        <a:srgbClr val="E1E1DB"/>
      </a:lt2>
      <a:accent1>
        <a:srgbClr val="9DBFBE"/>
      </a:accent1>
      <a:accent2>
        <a:srgbClr val="DB8631"/>
      </a:accent2>
      <a:accent3>
        <a:srgbClr val="E3CC5A"/>
      </a:accent3>
      <a:accent4>
        <a:srgbClr val="ACADA8"/>
      </a:accent4>
      <a:accent5>
        <a:srgbClr val="927C61"/>
      </a:accent5>
      <a:accent6>
        <a:srgbClr val="B3B435"/>
      </a:accent6>
      <a:hlink>
        <a:srgbClr val="0000FF"/>
      </a:hlink>
      <a:folHlink>
        <a:srgbClr val="800080"/>
      </a:folHlink>
    </a:clrScheme>
    <a:fontScheme name="Wood Type">
      <a:majorFont>
        <a:latin typeface="Arial Black" panose="020B0A04020102020204"/>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panose="020B0604020202020204"/>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BE1B6DD8-9976-4550-A6F4-B2DD4EA939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ncurrency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currency PowerPoint Template.potx [Read-Only]" id="{9FD23715-679F-44EC-93CD-A8502B69B9FE}" vid="{B1D481F0-38B7-43C0-8868-BBA4FB44410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20285</TotalTime>
  <Words>2284</Words>
  <Application>Microsoft Office PowerPoint</Application>
  <PresentationFormat>Widescreen</PresentationFormat>
  <Paragraphs>407</Paragraphs>
  <Slides>39</Slides>
  <Notes>28</Notes>
  <HiddenSlides>7</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39</vt:i4>
      </vt:variant>
    </vt:vector>
  </HeadingPairs>
  <TitlesOfParts>
    <vt:vector size="51" baseType="lpstr">
      <vt:lpstr>Arial</vt:lpstr>
      <vt:lpstr>Arial Black</vt:lpstr>
      <vt:lpstr>Arial Rounded MT Bold</vt:lpstr>
      <vt:lpstr>Calibri</vt:lpstr>
      <vt:lpstr>Courier New</vt:lpstr>
      <vt:lpstr>Helvetica</vt:lpstr>
      <vt:lpstr>Rockwell Extra Bold</vt:lpstr>
      <vt:lpstr>Segoe UI</vt:lpstr>
      <vt:lpstr>Segoe UI Light</vt:lpstr>
      <vt:lpstr>Wingdings</vt:lpstr>
      <vt:lpstr>Wood Type</vt:lpstr>
      <vt:lpstr>Office Theme</vt:lpstr>
      <vt:lpstr>Fun Facts</vt:lpstr>
      <vt:lpstr>PowerPoint Presentation</vt:lpstr>
      <vt:lpstr>Which Azure Storage Option Should I Choose?</vt:lpstr>
      <vt:lpstr>Ways to Store Data in Azure (Non-Inclusive)</vt:lpstr>
      <vt:lpstr>PowerPoint Presentation</vt:lpstr>
      <vt:lpstr>PowerPoint Presentation</vt:lpstr>
      <vt:lpstr>PowerPoint Presentation</vt:lpstr>
      <vt:lpstr>Sql vs NoSql  vs Excel Spreadsheets</vt:lpstr>
      <vt:lpstr>PowerPoint Presentation</vt:lpstr>
      <vt:lpstr>PowerPoint Presentation</vt:lpstr>
      <vt:lpstr>Impedance Mismatch</vt:lpstr>
      <vt:lpstr>NoSQL (Document)</vt:lpstr>
      <vt:lpstr>PowerPoint Presentation</vt:lpstr>
      <vt:lpstr>Key Value</vt:lpstr>
      <vt:lpstr>Azure Table Service</vt:lpstr>
      <vt:lpstr>PowerPoint Presentation</vt:lpstr>
      <vt:lpstr>Azure Table Storage </vt:lpstr>
      <vt:lpstr>Azure Redis Cache</vt:lpstr>
      <vt:lpstr>Document</vt:lpstr>
      <vt:lpstr>DocumentDb</vt:lpstr>
      <vt:lpstr>DocumentDb</vt:lpstr>
      <vt:lpstr>Column Family</vt:lpstr>
      <vt:lpstr>Hbase</vt:lpstr>
      <vt:lpstr>Graph</vt:lpstr>
      <vt:lpstr>Gremlin</vt:lpstr>
      <vt:lpstr>Cosmos DB</vt:lpstr>
      <vt:lpstr>PowerPoint Presentation</vt:lpstr>
      <vt:lpstr>So How Do I Choose?</vt:lpstr>
      <vt:lpstr>CAP Theorem</vt:lpstr>
      <vt:lpstr>PowerPoint Presentation</vt:lpstr>
      <vt:lpstr>Issues To Consider</vt:lpstr>
      <vt:lpstr>NoSQL Guidelines</vt:lpstr>
      <vt:lpstr>Common Use Cases</vt:lpstr>
      <vt:lpstr>Why Choose Only One?</vt:lpstr>
      <vt:lpstr>Demo</vt:lpstr>
      <vt:lpstr>Why Choose Only One?</vt:lpstr>
      <vt:lpstr>Don’t Forget Good Ole SQL</vt:lpstr>
      <vt:lpstr>Resources</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Anne Bougie</dc:creator>
  <cp:lastModifiedBy>Annie Bougie</cp:lastModifiedBy>
  <cp:revision>166</cp:revision>
  <dcterms:created xsi:type="dcterms:W3CDTF">2017-04-02T14:08:00Z</dcterms:created>
  <dcterms:modified xsi:type="dcterms:W3CDTF">2017-10-05T15:49:14Z</dcterms:modified>
</cp:coreProperties>
</file>